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69"/>
  </p:notesMasterIdLst>
  <p:sldIdLst>
    <p:sldId id="256" r:id="rId2"/>
    <p:sldId id="257" r:id="rId3"/>
    <p:sldId id="258" r:id="rId4"/>
    <p:sldId id="338" r:id="rId5"/>
    <p:sldId id="278" r:id="rId6"/>
    <p:sldId id="340" r:id="rId7"/>
    <p:sldId id="339" r:id="rId8"/>
    <p:sldId id="342" r:id="rId9"/>
    <p:sldId id="343" r:id="rId10"/>
    <p:sldId id="344" r:id="rId11"/>
    <p:sldId id="345" r:id="rId12"/>
    <p:sldId id="346" r:id="rId13"/>
    <p:sldId id="347" r:id="rId14"/>
    <p:sldId id="348" r:id="rId15"/>
    <p:sldId id="349" r:id="rId16"/>
    <p:sldId id="350" r:id="rId17"/>
    <p:sldId id="351" r:id="rId18"/>
    <p:sldId id="355" r:id="rId19"/>
    <p:sldId id="352" r:id="rId20"/>
    <p:sldId id="269" r:id="rId21"/>
    <p:sldId id="353" r:id="rId22"/>
    <p:sldId id="357" r:id="rId23"/>
    <p:sldId id="354" r:id="rId24"/>
    <p:sldId id="356" r:id="rId25"/>
    <p:sldId id="359" r:id="rId26"/>
    <p:sldId id="358" r:id="rId27"/>
    <p:sldId id="361" r:id="rId28"/>
    <p:sldId id="362" r:id="rId29"/>
    <p:sldId id="268" r:id="rId30"/>
    <p:sldId id="363" r:id="rId31"/>
    <p:sldId id="259" r:id="rId32"/>
    <p:sldId id="261" r:id="rId33"/>
    <p:sldId id="262" r:id="rId34"/>
    <p:sldId id="263" r:id="rId35"/>
    <p:sldId id="264" r:id="rId36"/>
    <p:sldId id="267" r:id="rId37"/>
    <p:sldId id="369" r:id="rId38"/>
    <p:sldId id="276" r:id="rId39"/>
    <p:sldId id="277" r:id="rId40"/>
    <p:sldId id="391" r:id="rId41"/>
    <p:sldId id="392" r:id="rId42"/>
    <p:sldId id="381" r:id="rId43"/>
    <p:sldId id="382" r:id="rId44"/>
    <p:sldId id="383" r:id="rId45"/>
    <p:sldId id="384" r:id="rId46"/>
    <p:sldId id="385" r:id="rId47"/>
    <p:sldId id="386" r:id="rId48"/>
    <p:sldId id="387" r:id="rId49"/>
    <p:sldId id="388" r:id="rId50"/>
    <p:sldId id="389" r:id="rId51"/>
    <p:sldId id="390" r:id="rId52"/>
    <p:sldId id="272" r:id="rId53"/>
    <p:sldId id="273" r:id="rId54"/>
    <p:sldId id="274" r:id="rId55"/>
    <p:sldId id="377" r:id="rId56"/>
    <p:sldId id="378" r:id="rId57"/>
    <p:sldId id="370" r:id="rId58"/>
    <p:sldId id="371" r:id="rId59"/>
    <p:sldId id="372" r:id="rId60"/>
    <p:sldId id="265" r:id="rId61"/>
    <p:sldId id="266" r:id="rId62"/>
    <p:sldId id="373" r:id="rId63"/>
    <p:sldId id="374" r:id="rId64"/>
    <p:sldId id="375" r:id="rId65"/>
    <p:sldId id="271" r:id="rId66"/>
    <p:sldId id="376" r:id="rId67"/>
    <p:sldId id="270" r:id="rId68"/>
  </p:sldIdLst>
  <p:sldSz cx="9144000" cy="6858000" type="screen4x3"/>
  <p:notesSz cx="6858000" cy="9144000"/>
  <p:embeddedFontLst>
    <p:embeddedFont>
      <p:font typeface="Bebas Neue" panose="020B0604020202020204" charset="0"/>
      <p:regular r:id="rId70"/>
    </p:embeddedFont>
    <p:embeddedFont>
      <p:font typeface="Roboto Condensed" panose="020B0604020202020204" charset="0"/>
      <p:regular r:id="rId71"/>
      <p:bold r:id="rId72"/>
      <p:italic r:id="rId73"/>
      <p:boldItalic r:id="rId74"/>
    </p:embeddedFont>
    <p:embeddedFont>
      <p:font typeface="Franklin Gothic" panose="020B0604020202020204" charset="0"/>
      <p:regular r:id="rId75"/>
      <p:bold r:id="rId76"/>
      <p:italic r:id="rId77"/>
      <p:boldItalic r:id="rId78"/>
    </p:embeddedFont>
    <p:embeddedFont>
      <p:font typeface="Calibri" panose="020F0502020204030204" pitchFamily="34" charset="0"/>
      <p:regular r:id="rId79"/>
      <p:bold r:id="rId80"/>
      <p:italic r:id="rId81"/>
      <p:boldItalic r:id="rId82"/>
    </p:embeddedFont>
    <p:embeddedFont>
      <p:font typeface="Candara" panose="020E0502030303020204" pitchFamily="34" charset="0"/>
      <p:regular r:id="rId83"/>
      <p:bold r:id="rId84"/>
      <p:italic r:id="rId85"/>
      <p:boldItalic r:id="rId86"/>
    </p:embeddedFont>
    <p:embeddedFont>
      <p:font typeface="Roboto Mono"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08"/>
  </p:normalViewPr>
  <p:slideViewPr>
    <p:cSldViewPr snapToGrid="0" snapToObjects="1">
      <p:cViewPr varScale="1">
        <p:scale>
          <a:sx n="67" d="100"/>
          <a:sy n="67" d="100"/>
        </p:scale>
        <p:origin x="142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B7A2BD-BD33-4DCC-93F2-709A458D6660}"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s-CL"/>
        </a:p>
      </dgm:t>
    </dgm:pt>
    <dgm:pt modelId="{EB6C1FD8-6E11-4D0B-BD08-53AFB689765D}">
      <dgm:prSet phldrT="[Texto]" custT="1"/>
      <dgm:spPr/>
      <dgm:t>
        <a:bodyPr/>
        <a:lstStyle/>
        <a:p>
          <a:r>
            <a:rPr lang="es-ES_tradnl" sz="1100" dirty="0" err="1"/>
            <a:t>Ppp</a:t>
          </a:r>
          <a:endParaRPr lang="es-CL" sz="1100" dirty="0"/>
        </a:p>
      </dgm:t>
    </dgm:pt>
    <dgm:pt modelId="{9B2BA199-2E32-4B26-90E1-92203AEE9CD4}" type="parTrans" cxnId="{55C23637-7797-4260-B58E-2AD1C1B782BC}">
      <dgm:prSet/>
      <dgm:spPr/>
      <dgm:t>
        <a:bodyPr/>
        <a:lstStyle/>
        <a:p>
          <a:endParaRPr lang="es-CL" sz="1100"/>
        </a:p>
      </dgm:t>
    </dgm:pt>
    <dgm:pt modelId="{1D8E834E-77E7-46D6-AFDC-BAFAA8E04AC5}" type="sibTrans" cxnId="{55C23637-7797-4260-B58E-2AD1C1B782BC}">
      <dgm:prSet/>
      <dgm:spPr/>
      <dgm:t>
        <a:bodyPr/>
        <a:lstStyle/>
        <a:p>
          <a:endParaRPr lang="es-CL" sz="1100"/>
        </a:p>
      </dgm:t>
    </dgm:pt>
    <dgm:pt modelId="{B20CB1E4-8FC8-43A5-83B8-B3A993CAE17D}">
      <dgm:prSet phldrT="[Texto]" custT="1"/>
      <dgm:spPr/>
      <dgm:t>
        <a:bodyPr/>
        <a:lstStyle/>
        <a:p>
          <a:r>
            <a:rPr lang="es-ES_tradnl" sz="1100" dirty="0" err="1"/>
            <a:t>Proc</a:t>
          </a:r>
          <a:r>
            <a:rPr lang="es-ES_tradnl" sz="1100" dirty="0"/>
            <a:t>. 1</a:t>
          </a:r>
          <a:endParaRPr lang="es-CL" sz="1100" dirty="0"/>
        </a:p>
      </dgm:t>
    </dgm:pt>
    <dgm:pt modelId="{40C40D59-707F-47FF-8769-74D83A51029D}" type="parTrans" cxnId="{977A241A-6ABC-4309-8117-281A7C4DB7B7}">
      <dgm:prSet custT="1"/>
      <dgm:spPr/>
      <dgm:t>
        <a:bodyPr/>
        <a:lstStyle/>
        <a:p>
          <a:endParaRPr lang="es-CL" sz="1100"/>
        </a:p>
      </dgm:t>
    </dgm:pt>
    <dgm:pt modelId="{7D082E7E-9376-4E80-A83B-0D5E9C611AD5}" type="sibTrans" cxnId="{977A241A-6ABC-4309-8117-281A7C4DB7B7}">
      <dgm:prSet/>
      <dgm:spPr/>
      <dgm:t>
        <a:bodyPr/>
        <a:lstStyle/>
        <a:p>
          <a:endParaRPr lang="es-CL" sz="1100"/>
        </a:p>
      </dgm:t>
    </dgm:pt>
    <dgm:pt modelId="{0647C09F-ACFF-4672-A478-CF2F6F59D781}">
      <dgm:prSet phldrT="[Texto]" custT="1"/>
      <dgm:spPr/>
      <dgm:t>
        <a:bodyPr/>
        <a:lstStyle/>
        <a:p>
          <a:r>
            <a:rPr lang="es-ES_tradnl" sz="1100" dirty="0" err="1"/>
            <a:t>Proc</a:t>
          </a:r>
          <a:r>
            <a:rPr lang="es-ES_tradnl" sz="1100" dirty="0"/>
            <a:t>. 2</a:t>
          </a:r>
          <a:endParaRPr lang="es-CL" sz="1100" dirty="0"/>
        </a:p>
      </dgm:t>
    </dgm:pt>
    <dgm:pt modelId="{9D4A5398-1D1F-4FC4-8EA6-57177D669120}" type="parTrans" cxnId="{9560885F-C7B6-4661-A495-3D9961760F04}">
      <dgm:prSet custT="1"/>
      <dgm:spPr/>
      <dgm:t>
        <a:bodyPr/>
        <a:lstStyle/>
        <a:p>
          <a:endParaRPr lang="es-CL" sz="1100"/>
        </a:p>
      </dgm:t>
    </dgm:pt>
    <dgm:pt modelId="{5EFA9E0E-D1A0-44DD-AEC7-D130F3A49367}" type="sibTrans" cxnId="{9560885F-C7B6-4661-A495-3D9961760F04}">
      <dgm:prSet/>
      <dgm:spPr/>
      <dgm:t>
        <a:bodyPr/>
        <a:lstStyle/>
        <a:p>
          <a:endParaRPr lang="es-CL" sz="1100"/>
        </a:p>
      </dgm:t>
    </dgm:pt>
    <dgm:pt modelId="{2523DB0C-B9AD-41E6-85A5-DCE5385B390F}">
      <dgm:prSet phldrT="[Texto]" custT="1"/>
      <dgm:spPr/>
      <dgm:t>
        <a:bodyPr/>
        <a:lstStyle/>
        <a:p>
          <a:r>
            <a:rPr lang="es-ES_tradnl" sz="1100" dirty="0" err="1"/>
            <a:t>Proc</a:t>
          </a:r>
          <a:r>
            <a:rPr lang="es-ES_tradnl" sz="1100" dirty="0"/>
            <a:t>. 3</a:t>
          </a:r>
          <a:endParaRPr lang="es-CL" sz="1100" dirty="0"/>
        </a:p>
      </dgm:t>
    </dgm:pt>
    <dgm:pt modelId="{8263C964-D556-40DA-A87D-BBA081481F66}" type="parTrans" cxnId="{F5F5CC6F-A063-4A77-A4CE-9D9C3522A9EF}">
      <dgm:prSet custT="1"/>
      <dgm:spPr/>
      <dgm:t>
        <a:bodyPr/>
        <a:lstStyle/>
        <a:p>
          <a:endParaRPr lang="es-CL" sz="1100"/>
        </a:p>
      </dgm:t>
    </dgm:pt>
    <dgm:pt modelId="{864ED857-74EC-4444-AED2-0A28633AD13E}" type="sibTrans" cxnId="{F5F5CC6F-A063-4A77-A4CE-9D9C3522A9EF}">
      <dgm:prSet/>
      <dgm:spPr/>
      <dgm:t>
        <a:bodyPr/>
        <a:lstStyle/>
        <a:p>
          <a:endParaRPr lang="es-CL" sz="1100"/>
        </a:p>
      </dgm:t>
    </dgm:pt>
    <dgm:pt modelId="{FF7D12C8-83BF-4075-80E6-3A1FD6EC60A5}">
      <dgm:prSet phldrT="[Texto]" custT="1"/>
      <dgm:spPr/>
      <dgm:t>
        <a:bodyPr/>
        <a:lstStyle/>
        <a:p>
          <a:r>
            <a:rPr lang="es-ES_tradnl" sz="1100" dirty="0" err="1"/>
            <a:t>Proc</a:t>
          </a:r>
          <a:r>
            <a:rPr lang="es-ES_tradnl" sz="1100" dirty="0"/>
            <a:t>. 4</a:t>
          </a:r>
          <a:endParaRPr lang="es-CL" sz="1100" dirty="0"/>
        </a:p>
      </dgm:t>
    </dgm:pt>
    <dgm:pt modelId="{EF462B16-0AC4-40DD-BE8A-6EBB61F24D1B}" type="parTrans" cxnId="{4B734E5F-3688-49C6-9E35-98AF5F226933}">
      <dgm:prSet custT="1"/>
      <dgm:spPr/>
      <dgm:t>
        <a:bodyPr/>
        <a:lstStyle/>
        <a:p>
          <a:endParaRPr lang="es-CL" sz="1100"/>
        </a:p>
      </dgm:t>
    </dgm:pt>
    <dgm:pt modelId="{A9F812B7-6040-4956-934B-E8785434FBB4}" type="sibTrans" cxnId="{4B734E5F-3688-49C6-9E35-98AF5F226933}">
      <dgm:prSet/>
      <dgm:spPr/>
      <dgm:t>
        <a:bodyPr/>
        <a:lstStyle/>
        <a:p>
          <a:endParaRPr lang="es-CL" sz="1100"/>
        </a:p>
      </dgm:t>
    </dgm:pt>
    <dgm:pt modelId="{40BD08D6-79E4-4519-9349-CA0EB508F55F}">
      <dgm:prSet phldrT="[Texto]" custT="1"/>
      <dgm:spPr/>
      <dgm:t>
        <a:bodyPr/>
        <a:lstStyle/>
        <a:p>
          <a:r>
            <a:rPr lang="es-ES_tradnl" sz="1100" dirty="0" err="1"/>
            <a:t>Proc</a:t>
          </a:r>
          <a:r>
            <a:rPr lang="es-ES_tradnl" sz="1100" dirty="0"/>
            <a:t>. 5</a:t>
          </a:r>
          <a:endParaRPr lang="es-CL" sz="1100" dirty="0"/>
        </a:p>
      </dgm:t>
    </dgm:pt>
    <dgm:pt modelId="{56ADB8E9-B6FA-4D81-8F90-388E44024445}" type="parTrans" cxnId="{AAAFEB58-8147-4546-8D74-A2A5EFB31B13}">
      <dgm:prSet custT="1"/>
      <dgm:spPr/>
      <dgm:t>
        <a:bodyPr/>
        <a:lstStyle/>
        <a:p>
          <a:endParaRPr lang="es-CL" sz="1100"/>
        </a:p>
      </dgm:t>
    </dgm:pt>
    <dgm:pt modelId="{7D072F49-041F-4387-A236-4F85F982F68F}" type="sibTrans" cxnId="{AAAFEB58-8147-4546-8D74-A2A5EFB31B13}">
      <dgm:prSet/>
      <dgm:spPr/>
      <dgm:t>
        <a:bodyPr/>
        <a:lstStyle/>
        <a:p>
          <a:endParaRPr lang="es-CL" sz="1100"/>
        </a:p>
      </dgm:t>
    </dgm:pt>
    <dgm:pt modelId="{49142AD7-FE1A-4E7A-8794-EB884CF96F34}">
      <dgm:prSet phldrT="[Texto]" custT="1"/>
      <dgm:spPr/>
      <dgm:t>
        <a:bodyPr/>
        <a:lstStyle/>
        <a:p>
          <a:r>
            <a:rPr lang="es-ES_tradnl" sz="1100" dirty="0" err="1"/>
            <a:t>Proc</a:t>
          </a:r>
          <a:r>
            <a:rPr lang="es-ES_tradnl" sz="1100" dirty="0"/>
            <a:t>. 6</a:t>
          </a:r>
          <a:endParaRPr lang="es-CL" sz="1100" dirty="0"/>
        </a:p>
      </dgm:t>
    </dgm:pt>
    <dgm:pt modelId="{04D0DAA0-CDA2-412A-AFDD-2A8325A5EF9E}" type="parTrans" cxnId="{1AFE0297-B250-40D3-926A-BF6454EA9A1A}">
      <dgm:prSet custT="1"/>
      <dgm:spPr/>
      <dgm:t>
        <a:bodyPr/>
        <a:lstStyle/>
        <a:p>
          <a:endParaRPr lang="es-CL" sz="1100"/>
        </a:p>
      </dgm:t>
    </dgm:pt>
    <dgm:pt modelId="{E078657A-3F96-40A4-A853-DD5E2FC2EB35}" type="sibTrans" cxnId="{1AFE0297-B250-40D3-926A-BF6454EA9A1A}">
      <dgm:prSet/>
      <dgm:spPr/>
      <dgm:t>
        <a:bodyPr/>
        <a:lstStyle/>
        <a:p>
          <a:endParaRPr lang="es-CL" sz="1100"/>
        </a:p>
      </dgm:t>
    </dgm:pt>
    <dgm:pt modelId="{7F34C5CB-4BF5-4DC0-AFAA-E83856AE5D37}">
      <dgm:prSet phldrT="[Texto]" custT="1"/>
      <dgm:spPr/>
      <dgm:t>
        <a:bodyPr/>
        <a:lstStyle/>
        <a:p>
          <a:r>
            <a:rPr lang="es-ES_tradnl" sz="1100" dirty="0" err="1"/>
            <a:t>Proc</a:t>
          </a:r>
          <a:r>
            <a:rPr lang="es-ES_tradnl" sz="1100" dirty="0"/>
            <a:t>. 3</a:t>
          </a:r>
          <a:endParaRPr lang="es-CL" sz="1100" dirty="0"/>
        </a:p>
      </dgm:t>
    </dgm:pt>
    <dgm:pt modelId="{FF66EB32-6CBE-4B9A-9880-66680EE6A63C}" type="parTrans" cxnId="{94795494-EC7D-48F7-934C-918751A732B3}">
      <dgm:prSet custT="1"/>
      <dgm:spPr/>
      <dgm:t>
        <a:bodyPr/>
        <a:lstStyle/>
        <a:p>
          <a:endParaRPr lang="es-CL" sz="1100"/>
        </a:p>
      </dgm:t>
    </dgm:pt>
    <dgm:pt modelId="{9532335F-C7E1-45E4-912F-503CD1426EED}" type="sibTrans" cxnId="{94795494-EC7D-48F7-934C-918751A732B3}">
      <dgm:prSet/>
      <dgm:spPr/>
      <dgm:t>
        <a:bodyPr/>
        <a:lstStyle/>
        <a:p>
          <a:endParaRPr lang="es-CL" sz="1100"/>
        </a:p>
      </dgm:t>
    </dgm:pt>
    <dgm:pt modelId="{10788DFF-D020-4B56-8CF1-4976186D74E2}">
      <dgm:prSet phldrT="[Texto]" custT="1"/>
      <dgm:spPr/>
      <dgm:t>
        <a:bodyPr/>
        <a:lstStyle/>
        <a:p>
          <a:r>
            <a:rPr lang="es-ES_tradnl" sz="1100" dirty="0" err="1"/>
            <a:t>Proc</a:t>
          </a:r>
          <a:r>
            <a:rPr lang="es-ES_tradnl" sz="1100" dirty="0"/>
            <a:t>. 8</a:t>
          </a:r>
          <a:endParaRPr lang="es-CL" sz="1100" dirty="0"/>
        </a:p>
      </dgm:t>
    </dgm:pt>
    <dgm:pt modelId="{29890DDF-B34A-4B86-A3A1-8681B8F24A30}" type="parTrans" cxnId="{CBB9E98E-0EEB-475D-92F6-DC922B72C52D}">
      <dgm:prSet custT="1"/>
      <dgm:spPr/>
      <dgm:t>
        <a:bodyPr/>
        <a:lstStyle/>
        <a:p>
          <a:endParaRPr lang="es-CL" sz="1100"/>
        </a:p>
      </dgm:t>
    </dgm:pt>
    <dgm:pt modelId="{35B046FB-0A6C-4B8D-9C42-3B400EE236F1}" type="sibTrans" cxnId="{CBB9E98E-0EEB-475D-92F6-DC922B72C52D}">
      <dgm:prSet/>
      <dgm:spPr/>
      <dgm:t>
        <a:bodyPr/>
        <a:lstStyle/>
        <a:p>
          <a:endParaRPr lang="es-CL" sz="1100"/>
        </a:p>
      </dgm:t>
    </dgm:pt>
    <dgm:pt modelId="{6F396F88-5D85-40BE-9708-AA12772F2A9C}" type="pres">
      <dgm:prSet presAssocID="{C2B7A2BD-BD33-4DCC-93F2-709A458D6660}" presName="cycle" presStyleCnt="0">
        <dgm:presLayoutVars>
          <dgm:chMax val="1"/>
          <dgm:dir/>
          <dgm:animLvl val="ctr"/>
          <dgm:resizeHandles val="exact"/>
        </dgm:presLayoutVars>
      </dgm:prSet>
      <dgm:spPr/>
      <dgm:t>
        <a:bodyPr/>
        <a:lstStyle/>
        <a:p>
          <a:endParaRPr lang="es-CL"/>
        </a:p>
      </dgm:t>
    </dgm:pt>
    <dgm:pt modelId="{6BBCE7E1-0133-47C8-98FF-49037C023A78}" type="pres">
      <dgm:prSet presAssocID="{EB6C1FD8-6E11-4D0B-BD08-53AFB689765D}" presName="centerShape" presStyleLbl="node0" presStyleIdx="0" presStyleCnt="1"/>
      <dgm:spPr/>
      <dgm:t>
        <a:bodyPr/>
        <a:lstStyle/>
        <a:p>
          <a:endParaRPr lang="es-CL"/>
        </a:p>
      </dgm:t>
    </dgm:pt>
    <dgm:pt modelId="{CFC10A0A-BFD9-4D26-8D1D-FD048C992D34}" type="pres">
      <dgm:prSet presAssocID="{40C40D59-707F-47FF-8769-74D83A51029D}" presName="Name9" presStyleLbl="parChTrans1D2" presStyleIdx="0" presStyleCnt="8"/>
      <dgm:spPr/>
      <dgm:t>
        <a:bodyPr/>
        <a:lstStyle/>
        <a:p>
          <a:endParaRPr lang="es-CL"/>
        </a:p>
      </dgm:t>
    </dgm:pt>
    <dgm:pt modelId="{DD4FEC92-15AA-4025-882F-5B00B32B668E}" type="pres">
      <dgm:prSet presAssocID="{40C40D59-707F-47FF-8769-74D83A51029D}" presName="connTx" presStyleLbl="parChTrans1D2" presStyleIdx="0" presStyleCnt="8"/>
      <dgm:spPr/>
      <dgm:t>
        <a:bodyPr/>
        <a:lstStyle/>
        <a:p>
          <a:endParaRPr lang="es-CL"/>
        </a:p>
      </dgm:t>
    </dgm:pt>
    <dgm:pt modelId="{1A802B4E-2F37-4CD1-A349-C99116C2E66A}" type="pres">
      <dgm:prSet presAssocID="{B20CB1E4-8FC8-43A5-83B8-B3A993CAE17D}" presName="node" presStyleLbl="node1" presStyleIdx="0" presStyleCnt="8">
        <dgm:presLayoutVars>
          <dgm:bulletEnabled val="1"/>
        </dgm:presLayoutVars>
      </dgm:prSet>
      <dgm:spPr/>
      <dgm:t>
        <a:bodyPr/>
        <a:lstStyle/>
        <a:p>
          <a:endParaRPr lang="es-CL"/>
        </a:p>
      </dgm:t>
    </dgm:pt>
    <dgm:pt modelId="{036CDFB6-B2F9-4C8A-B0FA-396BA3ACA5AF}" type="pres">
      <dgm:prSet presAssocID="{9D4A5398-1D1F-4FC4-8EA6-57177D669120}" presName="Name9" presStyleLbl="parChTrans1D2" presStyleIdx="1" presStyleCnt="8"/>
      <dgm:spPr/>
      <dgm:t>
        <a:bodyPr/>
        <a:lstStyle/>
        <a:p>
          <a:endParaRPr lang="es-CL"/>
        </a:p>
      </dgm:t>
    </dgm:pt>
    <dgm:pt modelId="{93242F58-F43A-43FA-AC34-5B79D6BF3F28}" type="pres">
      <dgm:prSet presAssocID="{9D4A5398-1D1F-4FC4-8EA6-57177D669120}" presName="connTx" presStyleLbl="parChTrans1D2" presStyleIdx="1" presStyleCnt="8"/>
      <dgm:spPr/>
      <dgm:t>
        <a:bodyPr/>
        <a:lstStyle/>
        <a:p>
          <a:endParaRPr lang="es-CL"/>
        </a:p>
      </dgm:t>
    </dgm:pt>
    <dgm:pt modelId="{A9893966-837A-4EB2-90C6-E1FB06FBD291}" type="pres">
      <dgm:prSet presAssocID="{0647C09F-ACFF-4672-A478-CF2F6F59D781}" presName="node" presStyleLbl="node1" presStyleIdx="1" presStyleCnt="8">
        <dgm:presLayoutVars>
          <dgm:bulletEnabled val="1"/>
        </dgm:presLayoutVars>
      </dgm:prSet>
      <dgm:spPr/>
      <dgm:t>
        <a:bodyPr/>
        <a:lstStyle/>
        <a:p>
          <a:endParaRPr lang="es-CL"/>
        </a:p>
      </dgm:t>
    </dgm:pt>
    <dgm:pt modelId="{915B2623-8E38-49D3-9ED2-4363B38A2238}" type="pres">
      <dgm:prSet presAssocID="{8263C964-D556-40DA-A87D-BBA081481F66}" presName="Name9" presStyleLbl="parChTrans1D2" presStyleIdx="2" presStyleCnt="8"/>
      <dgm:spPr/>
      <dgm:t>
        <a:bodyPr/>
        <a:lstStyle/>
        <a:p>
          <a:endParaRPr lang="es-CL"/>
        </a:p>
      </dgm:t>
    </dgm:pt>
    <dgm:pt modelId="{DF436D0A-BD3D-4FE5-BF89-2E18148E8F19}" type="pres">
      <dgm:prSet presAssocID="{8263C964-D556-40DA-A87D-BBA081481F66}" presName="connTx" presStyleLbl="parChTrans1D2" presStyleIdx="2" presStyleCnt="8"/>
      <dgm:spPr/>
      <dgm:t>
        <a:bodyPr/>
        <a:lstStyle/>
        <a:p>
          <a:endParaRPr lang="es-CL"/>
        </a:p>
      </dgm:t>
    </dgm:pt>
    <dgm:pt modelId="{9787BCDC-3DBC-49DA-8E2C-DFA98A2DADB4}" type="pres">
      <dgm:prSet presAssocID="{2523DB0C-B9AD-41E6-85A5-DCE5385B390F}" presName="node" presStyleLbl="node1" presStyleIdx="2" presStyleCnt="8">
        <dgm:presLayoutVars>
          <dgm:bulletEnabled val="1"/>
        </dgm:presLayoutVars>
      </dgm:prSet>
      <dgm:spPr/>
      <dgm:t>
        <a:bodyPr/>
        <a:lstStyle/>
        <a:p>
          <a:endParaRPr lang="es-CL"/>
        </a:p>
      </dgm:t>
    </dgm:pt>
    <dgm:pt modelId="{B13E38DF-F9F2-45DC-8A69-84047FF1D951}" type="pres">
      <dgm:prSet presAssocID="{EF462B16-0AC4-40DD-BE8A-6EBB61F24D1B}" presName="Name9" presStyleLbl="parChTrans1D2" presStyleIdx="3" presStyleCnt="8"/>
      <dgm:spPr/>
      <dgm:t>
        <a:bodyPr/>
        <a:lstStyle/>
        <a:p>
          <a:endParaRPr lang="es-CL"/>
        </a:p>
      </dgm:t>
    </dgm:pt>
    <dgm:pt modelId="{B89BA72F-3618-469F-B797-CA90D158361D}" type="pres">
      <dgm:prSet presAssocID="{EF462B16-0AC4-40DD-BE8A-6EBB61F24D1B}" presName="connTx" presStyleLbl="parChTrans1D2" presStyleIdx="3" presStyleCnt="8"/>
      <dgm:spPr/>
      <dgm:t>
        <a:bodyPr/>
        <a:lstStyle/>
        <a:p>
          <a:endParaRPr lang="es-CL"/>
        </a:p>
      </dgm:t>
    </dgm:pt>
    <dgm:pt modelId="{AF7EBA52-C2FB-4BA4-BB98-77947ACD749C}" type="pres">
      <dgm:prSet presAssocID="{FF7D12C8-83BF-4075-80E6-3A1FD6EC60A5}" presName="node" presStyleLbl="node1" presStyleIdx="3" presStyleCnt="8">
        <dgm:presLayoutVars>
          <dgm:bulletEnabled val="1"/>
        </dgm:presLayoutVars>
      </dgm:prSet>
      <dgm:spPr/>
      <dgm:t>
        <a:bodyPr/>
        <a:lstStyle/>
        <a:p>
          <a:endParaRPr lang="es-CL"/>
        </a:p>
      </dgm:t>
    </dgm:pt>
    <dgm:pt modelId="{7887691D-83FB-44C6-8AAD-B057588C5FF3}" type="pres">
      <dgm:prSet presAssocID="{56ADB8E9-B6FA-4D81-8F90-388E44024445}" presName="Name9" presStyleLbl="parChTrans1D2" presStyleIdx="4" presStyleCnt="8"/>
      <dgm:spPr/>
      <dgm:t>
        <a:bodyPr/>
        <a:lstStyle/>
        <a:p>
          <a:endParaRPr lang="es-CL"/>
        </a:p>
      </dgm:t>
    </dgm:pt>
    <dgm:pt modelId="{1473F3A5-7C23-472E-BFF8-CAB7F54D953F}" type="pres">
      <dgm:prSet presAssocID="{56ADB8E9-B6FA-4D81-8F90-388E44024445}" presName="connTx" presStyleLbl="parChTrans1D2" presStyleIdx="4" presStyleCnt="8"/>
      <dgm:spPr/>
      <dgm:t>
        <a:bodyPr/>
        <a:lstStyle/>
        <a:p>
          <a:endParaRPr lang="es-CL"/>
        </a:p>
      </dgm:t>
    </dgm:pt>
    <dgm:pt modelId="{10517C71-797C-44C4-A822-C5A23C8FA356}" type="pres">
      <dgm:prSet presAssocID="{40BD08D6-79E4-4519-9349-CA0EB508F55F}" presName="node" presStyleLbl="node1" presStyleIdx="4" presStyleCnt="8">
        <dgm:presLayoutVars>
          <dgm:bulletEnabled val="1"/>
        </dgm:presLayoutVars>
      </dgm:prSet>
      <dgm:spPr/>
      <dgm:t>
        <a:bodyPr/>
        <a:lstStyle/>
        <a:p>
          <a:endParaRPr lang="es-CL"/>
        </a:p>
      </dgm:t>
    </dgm:pt>
    <dgm:pt modelId="{A04FF207-DE4F-41B3-BD83-BE677B8F27CF}" type="pres">
      <dgm:prSet presAssocID="{04D0DAA0-CDA2-412A-AFDD-2A8325A5EF9E}" presName="Name9" presStyleLbl="parChTrans1D2" presStyleIdx="5" presStyleCnt="8"/>
      <dgm:spPr/>
      <dgm:t>
        <a:bodyPr/>
        <a:lstStyle/>
        <a:p>
          <a:endParaRPr lang="es-CL"/>
        </a:p>
      </dgm:t>
    </dgm:pt>
    <dgm:pt modelId="{30FFE963-9A5D-45DB-AADA-7DD499A06B43}" type="pres">
      <dgm:prSet presAssocID="{04D0DAA0-CDA2-412A-AFDD-2A8325A5EF9E}" presName="connTx" presStyleLbl="parChTrans1D2" presStyleIdx="5" presStyleCnt="8"/>
      <dgm:spPr/>
      <dgm:t>
        <a:bodyPr/>
        <a:lstStyle/>
        <a:p>
          <a:endParaRPr lang="es-CL"/>
        </a:p>
      </dgm:t>
    </dgm:pt>
    <dgm:pt modelId="{BF5D1639-76C5-441C-9EC0-F27FD73FD1E5}" type="pres">
      <dgm:prSet presAssocID="{49142AD7-FE1A-4E7A-8794-EB884CF96F34}" presName="node" presStyleLbl="node1" presStyleIdx="5" presStyleCnt="8">
        <dgm:presLayoutVars>
          <dgm:bulletEnabled val="1"/>
        </dgm:presLayoutVars>
      </dgm:prSet>
      <dgm:spPr/>
      <dgm:t>
        <a:bodyPr/>
        <a:lstStyle/>
        <a:p>
          <a:endParaRPr lang="es-CL"/>
        </a:p>
      </dgm:t>
    </dgm:pt>
    <dgm:pt modelId="{EDE0CDF9-FFD9-4410-B2A4-C60667EEDBB6}" type="pres">
      <dgm:prSet presAssocID="{FF66EB32-6CBE-4B9A-9880-66680EE6A63C}" presName="Name9" presStyleLbl="parChTrans1D2" presStyleIdx="6" presStyleCnt="8"/>
      <dgm:spPr/>
      <dgm:t>
        <a:bodyPr/>
        <a:lstStyle/>
        <a:p>
          <a:endParaRPr lang="es-CL"/>
        </a:p>
      </dgm:t>
    </dgm:pt>
    <dgm:pt modelId="{D343072F-9688-4967-97F6-9B93E32DD958}" type="pres">
      <dgm:prSet presAssocID="{FF66EB32-6CBE-4B9A-9880-66680EE6A63C}" presName="connTx" presStyleLbl="parChTrans1D2" presStyleIdx="6" presStyleCnt="8"/>
      <dgm:spPr/>
      <dgm:t>
        <a:bodyPr/>
        <a:lstStyle/>
        <a:p>
          <a:endParaRPr lang="es-CL"/>
        </a:p>
      </dgm:t>
    </dgm:pt>
    <dgm:pt modelId="{0F4B15E3-5FD3-4885-B978-E25757CEC0D4}" type="pres">
      <dgm:prSet presAssocID="{7F34C5CB-4BF5-4DC0-AFAA-E83856AE5D37}" presName="node" presStyleLbl="node1" presStyleIdx="6" presStyleCnt="8">
        <dgm:presLayoutVars>
          <dgm:bulletEnabled val="1"/>
        </dgm:presLayoutVars>
      </dgm:prSet>
      <dgm:spPr/>
      <dgm:t>
        <a:bodyPr/>
        <a:lstStyle/>
        <a:p>
          <a:endParaRPr lang="es-CL"/>
        </a:p>
      </dgm:t>
    </dgm:pt>
    <dgm:pt modelId="{592572C9-232E-44FA-B2F2-D9E3537C57E9}" type="pres">
      <dgm:prSet presAssocID="{29890DDF-B34A-4B86-A3A1-8681B8F24A30}" presName="Name9" presStyleLbl="parChTrans1D2" presStyleIdx="7" presStyleCnt="8"/>
      <dgm:spPr/>
      <dgm:t>
        <a:bodyPr/>
        <a:lstStyle/>
        <a:p>
          <a:endParaRPr lang="es-CL"/>
        </a:p>
      </dgm:t>
    </dgm:pt>
    <dgm:pt modelId="{524FF0B9-1E65-401B-B6C9-19C132D6A2B5}" type="pres">
      <dgm:prSet presAssocID="{29890DDF-B34A-4B86-A3A1-8681B8F24A30}" presName="connTx" presStyleLbl="parChTrans1D2" presStyleIdx="7" presStyleCnt="8"/>
      <dgm:spPr/>
      <dgm:t>
        <a:bodyPr/>
        <a:lstStyle/>
        <a:p>
          <a:endParaRPr lang="es-CL"/>
        </a:p>
      </dgm:t>
    </dgm:pt>
    <dgm:pt modelId="{BF52124A-439F-4EA5-8851-B725418A4ED6}" type="pres">
      <dgm:prSet presAssocID="{10788DFF-D020-4B56-8CF1-4976186D74E2}" presName="node" presStyleLbl="node1" presStyleIdx="7" presStyleCnt="8">
        <dgm:presLayoutVars>
          <dgm:bulletEnabled val="1"/>
        </dgm:presLayoutVars>
      </dgm:prSet>
      <dgm:spPr/>
      <dgm:t>
        <a:bodyPr/>
        <a:lstStyle/>
        <a:p>
          <a:endParaRPr lang="es-CL"/>
        </a:p>
      </dgm:t>
    </dgm:pt>
  </dgm:ptLst>
  <dgm:cxnLst>
    <dgm:cxn modelId="{67209E82-0B65-4A56-B864-626C7EFC75E2}" type="presOf" srcId="{49142AD7-FE1A-4E7A-8794-EB884CF96F34}" destId="{BF5D1639-76C5-441C-9EC0-F27FD73FD1E5}" srcOrd="0" destOrd="0" presId="urn:microsoft.com/office/officeart/2005/8/layout/radial1"/>
    <dgm:cxn modelId="{55C23637-7797-4260-B58E-2AD1C1B782BC}" srcId="{C2B7A2BD-BD33-4DCC-93F2-709A458D6660}" destId="{EB6C1FD8-6E11-4D0B-BD08-53AFB689765D}" srcOrd="0" destOrd="0" parTransId="{9B2BA199-2E32-4B26-90E1-92203AEE9CD4}" sibTransId="{1D8E834E-77E7-46D6-AFDC-BAFAA8E04AC5}"/>
    <dgm:cxn modelId="{C76C988B-EBC9-4786-9D74-2C7DF568AB0A}" type="presOf" srcId="{0647C09F-ACFF-4672-A478-CF2F6F59D781}" destId="{A9893966-837A-4EB2-90C6-E1FB06FBD291}" srcOrd="0" destOrd="0" presId="urn:microsoft.com/office/officeart/2005/8/layout/radial1"/>
    <dgm:cxn modelId="{141793C8-5FD5-49AA-8D94-A0E1E70331F2}" type="presOf" srcId="{EF462B16-0AC4-40DD-BE8A-6EBB61F24D1B}" destId="{B13E38DF-F9F2-45DC-8A69-84047FF1D951}" srcOrd="0" destOrd="0" presId="urn:microsoft.com/office/officeart/2005/8/layout/radial1"/>
    <dgm:cxn modelId="{0B205798-1A33-4E56-A9AB-FAAA311E77FE}" type="presOf" srcId="{04D0DAA0-CDA2-412A-AFDD-2A8325A5EF9E}" destId="{A04FF207-DE4F-41B3-BD83-BE677B8F27CF}" srcOrd="0" destOrd="0" presId="urn:microsoft.com/office/officeart/2005/8/layout/radial1"/>
    <dgm:cxn modelId="{24EF637A-3396-4D0D-A1B8-B017272D998F}" type="presOf" srcId="{9D4A5398-1D1F-4FC4-8EA6-57177D669120}" destId="{93242F58-F43A-43FA-AC34-5B79D6BF3F28}" srcOrd="1" destOrd="0" presId="urn:microsoft.com/office/officeart/2005/8/layout/radial1"/>
    <dgm:cxn modelId="{24FE45E8-E633-4442-B4FC-239A87CEE52D}" type="presOf" srcId="{8263C964-D556-40DA-A87D-BBA081481F66}" destId="{DF436D0A-BD3D-4FE5-BF89-2E18148E8F19}" srcOrd="1" destOrd="0" presId="urn:microsoft.com/office/officeart/2005/8/layout/radial1"/>
    <dgm:cxn modelId="{73AD919A-56B6-4A02-BBB8-4F4C7DB5B8E4}" type="presOf" srcId="{40C40D59-707F-47FF-8769-74D83A51029D}" destId="{DD4FEC92-15AA-4025-882F-5B00B32B668E}" srcOrd="1" destOrd="0" presId="urn:microsoft.com/office/officeart/2005/8/layout/radial1"/>
    <dgm:cxn modelId="{1AFE0297-B250-40D3-926A-BF6454EA9A1A}" srcId="{EB6C1FD8-6E11-4D0B-BD08-53AFB689765D}" destId="{49142AD7-FE1A-4E7A-8794-EB884CF96F34}" srcOrd="5" destOrd="0" parTransId="{04D0DAA0-CDA2-412A-AFDD-2A8325A5EF9E}" sibTransId="{E078657A-3F96-40A4-A853-DD5E2FC2EB35}"/>
    <dgm:cxn modelId="{CB9D1A08-4171-44AD-9281-59557E710DC8}" type="presOf" srcId="{B20CB1E4-8FC8-43A5-83B8-B3A993CAE17D}" destId="{1A802B4E-2F37-4CD1-A349-C99116C2E66A}" srcOrd="0" destOrd="0" presId="urn:microsoft.com/office/officeart/2005/8/layout/radial1"/>
    <dgm:cxn modelId="{4CDA0972-489A-4477-BBE9-ECD5DCBE6C59}" type="presOf" srcId="{FF66EB32-6CBE-4B9A-9880-66680EE6A63C}" destId="{D343072F-9688-4967-97F6-9B93E32DD958}" srcOrd="1" destOrd="0" presId="urn:microsoft.com/office/officeart/2005/8/layout/radial1"/>
    <dgm:cxn modelId="{15B2DB52-7009-4429-9539-B80259981139}" type="presOf" srcId="{10788DFF-D020-4B56-8CF1-4976186D74E2}" destId="{BF52124A-439F-4EA5-8851-B725418A4ED6}" srcOrd="0" destOrd="0" presId="urn:microsoft.com/office/officeart/2005/8/layout/radial1"/>
    <dgm:cxn modelId="{9560885F-C7B6-4661-A495-3D9961760F04}" srcId="{EB6C1FD8-6E11-4D0B-BD08-53AFB689765D}" destId="{0647C09F-ACFF-4672-A478-CF2F6F59D781}" srcOrd="1" destOrd="0" parTransId="{9D4A5398-1D1F-4FC4-8EA6-57177D669120}" sibTransId="{5EFA9E0E-D1A0-44DD-AEC7-D130F3A49367}"/>
    <dgm:cxn modelId="{A69B992F-85D0-496F-AB21-92C755307027}" type="presOf" srcId="{C2B7A2BD-BD33-4DCC-93F2-709A458D6660}" destId="{6F396F88-5D85-40BE-9708-AA12772F2A9C}" srcOrd="0" destOrd="0" presId="urn:microsoft.com/office/officeart/2005/8/layout/radial1"/>
    <dgm:cxn modelId="{3AC71A01-CA70-4EB4-B839-72BF97760C57}" type="presOf" srcId="{29890DDF-B34A-4B86-A3A1-8681B8F24A30}" destId="{524FF0B9-1E65-401B-B6C9-19C132D6A2B5}" srcOrd="1" destOrd="0" presId="urn:microsoft.com/office/officeart/2005/8/layout/radial1"/>
    <dgm:cxn modelId="{2324F477-FCEF-4E6A-8475-13D1E8B24AA2}" type="presOf" srcId="{9D4A5398-1D1F-4FC4-8EA6-57177D669120}" destId="{036CDFB6-B2F9-4C8A-B0FA-396BA3ACA5AF}" srcOrd="0" destOrd="0" presId="urn:microsoft.com/office/officeart/2005/8/layout/radial1"/>
    <dgm:cxn modelId="{57EA1730-8BD9-43EE-B7C8-069D5F896C8B}" type="presOf" srcId="{FF66EB32-6CBE-4B9A-9880-66680EE6A63C}" destId="{EDE0CDF9-FFD9-4410-B2A4-C60667EEDBB6}" srcOrd="0" destOrd="0" presId="urn:microsoft.com/office/officeart/2005/8/layout/radial1"/>
    <dgm:cxn modelId="{F5F5CC6F-A063-4A77-A4CE-9D9C3522A9EF}" srcId="{EB6C1FD8-6E11-4D0B-BD08-53AFB689765D}" destId="{2523DB0C-B9AD-41E6-85A5-DCE5385B390F}" srcOrd="2" destOrd="0" parTransId="{8263C964-D556-40DA-A87D-BBA081481F66}" sibTransId="{864ED857-74EC-4444-AED2-0A28633AD13E}"/>
    <dgm:cxn modelId="{A6E46320-AA8D-4640-BB63-FC0F1D300585}" type="presOf" srcId="{8263C964-D556-40DA-A87D-BBA081481F66}" destId="{915B2623-8E38-49D3-9ED2-4363B38A2238}" srcOrd="0" destOrd="0" presId="urn:microsoft.com/office/officeart/2005/8/layout/radial1"/>
    <dgm:cxn modelId="{977A241A-6ABC-4309-8117-281A7C4DB7B7}" srcId="{EB6C1FD8-6E11-4D0B-BD08-53AFB689765D}" destId="{B20CB1E4-8FC8-43A5-83B8-B3A993CAE17D}" srcOrd="0" destOrd="0" parTransId="{40C40D59-707F-47FF-8769-74D83A51029D}" sibTransId="{7D082E7E-9376-4E80-A83B-0D5E9C611AD5}"/>
    <dgm:cxn modelId="{5A3C297F-8202-4BF6-B39C-7EB0C06A705E}" type="presOf" srcId="{EB6C1FD8-6E11-4D0B-BD08-53AFB689765D}" destId="{6BBCE7E1-0133-47C8-98FF-49037C023A78}" srcOrd="0" destOrd="0" presId="urn:microsoft.com/office/officeart/2005/8/layout/radial1"/>
    <dgm:cxn modelId="{4B734E5F-3688-49C6-9E35-98AF5F226933}" srcId="{EB6C1FD8-6E11-4D0B-BD08-53AFB689765D}" destId="{FF7D12C8-83BF-4075-80E6-3A1FD6EC60A5}" srcOrd="3" destOrd="0" parTransId="{EF462B16-0AC4-40DD-BE8A-6EBB61F24D1B}" sibTransId="{A9F812B7-6040-4956-934B-E8785434FBB4}"/>
    <dgm:cxn modelId="{51039F0C-8AC4-4BB4-ACF2-FBA8373A5AE5}" type="presOf" srcId="{40C40D59-707F-47FF-8769-74D83A51029D}" destId="{CFC10A0A-BFD9-4D26-8D1D-FD048C992D34}" srcOrd="0" destOrd="0" presId="urn:microsoft.com/office/officeart/2005/8/layout/radial1"/>
    <dgm:cxn modelId="{CBB9E98E-0EEB-475D-92F6-DC922B72C52D}" srcId="{EB6C1FD8-6E11-4D0B-BD08-53AFB689765D}" destId="{10788DFF-D020-4B56-8CF1-4976186D74E2}" srcOrd="7" destOrd="0" parTransId="{29890DDF-B34A-4B86-A3A1-8681B8F24A30}" sibTransId="{35B046FB-0A6C-4B8D-9C42-3B400EE236F1}"/>
    <dgm:cxn modelId="{A395B64F-94A4-49BB-87E9-EE7579583182}" type="presOf" srcId="{EF462B16-0AC4-40DD-BE8A-6EBB61F24D1B}" destId="{B89BA72F-3618-469F-B797-CA90D158361D}" srcOrd="1" destOrd="0" presId="urn:microsoft.com/office/officeart/2005/8/layout/radial1"/>
    <dgm:cxn modelId="{2B8CF637-B892-464A-8B9F-9573BBF9F2D9}" type="presOf" srcId="{29890DDF-B34A-4B86-A3A1-8681B8F24A30}" destId="{592572C9-232E-44FA-B2F2-D9E3537C57E9}" srcOrd="0" destOrd="0" presId="urn:microsoft.com/office/officeart/2005/8/layout/radial1"/>
    <dgm:cxn modelId="{AAAFEB58-8147-4546-8D74-A2A5EFB31B13}" srcId="{EB6C1FD8-6E11-4D0B-BD08-53AFB689765D}" destId="{40BD08D6-79E4-4519-9349-CA0EB508F55F}" srcOrd="4" destOrd="0" parTransId="{56ADB8E9-B6FA-4D81-8F90-388E44024445}" sibTransId="{7D072F49-041F-4387-A236-4F85F982F68F}"/>
    <dgm:cxn modelId="{E0DB7FBF-683D-43EE-8A85-75FB32FB04AC}" type="presOf" srcId="{FF7D12C8-83BF-4075-80E6-3A1FD6EC60A5}" destId="{AF7EBA52-C2FB-4BA4-BB98-77947ACD749C}" srcOrd="0" destOrd="0" presId="urn:microsoft.com/office/officeart/2005/8/layout/radial1"/>
    <dgm:cxn modelId="{CA56FF7D-3025-4A5B-AF24-AE4D4A1D3847}" type="presOf" srcId="{7F34C5CB-4BF5-4DC0-AFAA-E83856AE5D37}" destId="{0F4B15E3-5FD3-4885-B978-E25757CEC0D4}" srcOrd="0" destOrd="0" presId="urn:microsoft.com/office/officeart/2005/8/layout/radial1"/>
    <dgm:cxn modelId="{78F29944-0B7C-4858-BAC2-57179554D31A}" type="presOf" srcId="{40BD08D6-79E4-4519-9349-CA0EB508F55F}" destId="{10517C71-797C-44C4-A822-C5A23C8FA356}" srcOrd="0" destOrd="0" presId="urn:microsoft.com/office/officeart/2005/8/layout/radial1"/>
    <dgm:cxn modelId="{2B44EB71-CDC4-46D2-8D44-841441D73F02}" type="presOf" srcId="{2523DB0C-B9AD-41E6-85A5-DCE5385B390F}" destId="{9787BCDC-3DBC-49DA-8E2C-DFA98A2DADB4}" srcOrd="0" destOrd="0" presId="urn:microsoft.com/office/officeart/2005/8/layout/radial1"/>
    <dgm:cxn modelId="{9A52B503-6679-43E3-B53E-485F8EA12F29}" type="presOf" srcId="{56ADB8E9-B6FA-4D81-8F90-388E44024445}" destId="{7887691D-83FB-44C6-8AAD-B057588C5FF3}" srcOrd="0" destOrd="0" presId="urn:microsoft.com/office/officeart/2005/8/layout/radial1"/>
    <dgm:cxn modelId="{94795494-EC7D-48F7-934C-918751A732B3}" srcId="{EB6C1FD8-6E11-4D0B-BD08-53AFB689765D}" destId="{7F34C5CB-4BF5-4DC0-AFAA-E83856AE5D37}" srcOrd="6" destOrd="0" parTransId="{FF66EB32-6CBE-4B9A-9880-66680EE6A63C}" sibTransId="{9532335F-C7E1-45E4-912F-503CD1426EED}"/>
    <dgm:cxn modelId="{A17804D2-7729-4A8E-87F0-6DC4B4994987}" type="presOf" srcId="{04D0DAA0-CDA2-412A-AFDD-2A8325A5EF9E}" destId="{30FFE963-9A5D-45DB-AADA-7DD499A06B43}" srcOrd="1" destOrd="0" presId="urn:microsoft.com/office/officeart/2005/8/layout/radial1"/>
    <dgm:cxn modelId="{29C3A489-8898-4C22-B213-D0797176E77A}" type="presOf" srcId="{56ADB8E9-B6FA-4D81-8F90-388E44024445}" destId="{1473F3A5-7C23-472E-BFF8-CAB7F54D953F}" srcOrd="1" destOrd="0" presId="urn:microsoft.com/office/officeart/2005/8/layout/radial1"/>
    <dgm:cxn modelId="{ECCFE608-5D33-4F2F-BF54-55201AE8398E}" type="presParOf" srcId="{6F396F88-5D85-40BE-9708-AA12772F2A9C}" destId="{6BBCE7E1-0133-47C8-98FF-49037C023A78}" srcOrd="0" destOrd="0" presId="urn:microsoft.com/office/officeart/2005/8/layout/radial1"/>
    <dgm:cxn modelId="{22658E17-E472-4540-B661-30BF3308C932}" type="presParOf" srcId="{6F396F88-5D85-40BE-9708-AA12772F2A9C}" destId="{CFC10A0A-BFD9-4D26-8D1D-FD048C992D34}" srcOrd="1" destOrd="0" presId="urn:microsoft.com/office/officeart/2005/8/layout/radial1"/>
    <dgm:cxn modelId="{E3024AEA-129B-48D4-87A1-A569CD193EFD}" type="presParOf" srcId="{CFC10A0A-BFD9-4D26-8D1D-FD048C992D34}" destId="{DD4FEC92-15AA-4025-882F-5B00B32B668E}" srcOrd="0" destOrd="0" presId="urn:microsoft.com/office/officeart/2005/8/layout/radial1"/>
    <dgm:cxn modelId="{F7F74157-08D2-4A4D-A6DF-B335A8F55EE1}" type="presParOf" srcId="{6F396F88-5D85-40BE-9708-AA12772F2A9C}" destId="{1A802B4E-2F37-4CD1-A349-C99116C2E66A}" srcOrd="2" destOrd="0" presId="urn:microsoft.com/office/officeart/2005/8/layout/radial1"/>
    <dgm:cxn modelId="{F4D7912F-735B-4391-A91C-0B9463830FBC}" type="presParOf" srcId="{6F396F88-5D85-40BE-9708-AA12772F2A9C}" destId="{036CDFB6-B2F9-4C8A-B0FA-396BA3ACA5AF}" srcOrd="3" destOrd="0" presId="urn:microsoft.com/office/officeart/2005/8/layout/radial1"/>
    <dgm:cxn modelId="{0F65AFB9-6383-4F14-B092-EFEEA020E47B}" type="presParOf" srcId="{036CDFB6-B2F9-4C8A-B0FA-396BA3ACA5AF}" destId="{93242F58-F43A-43FA-AC34-5B79D6BF3F28}" srcOrd="0" destOrd="0" presId="urn:microsoft.com/office/officeart/2005/8/layout/radial1"/>
    <dgm:cxn modelId="{D797F019-0F09-4795-8A1B-7C040D809B8E}" type="presParOf" srcId="{6F396F88-5D85-40BE-9708-AA12772F2A9C}" destId="{A9893966-837A-4EB2-90C6-E1FB06FBD291}" srcOrd="4" destOrd="0" presId="urn:microsoft.com/office/officeart/2005/8/layout/radial1"/>
    <dgm:cxn modelId="{A02CB5E7-FE8E-4438-A37B-5C6725E8A752}" type="presParOf" srcId="{6F396F88-5D85-40BE-9708-AA12772F2A9C}" destId="{915B2623-8E38-49D3-9ED2-4363B38A2238}" srcOrd="5" destOrd="0" presId="urn:microsoft.com/office/officeart/2005/8/layout/radial1"/>
    <dgm:cxn modelId="{92F8F5EE-4B45-4AB2-B9FB-AEF0844EFDBA}" type="presParOf" srcId="{915B2623-8E38-49D3-9ED2-4363B38A2238}" destId="{DF436D0A-BD3D-4FE5-BF89-2E18148E8F19}" srcOrd="0" destOrd="0" presId="urn:microsoft.com/office/officeart/2005/8/layout/radial1"/>
    <dgm:cxn modelId="{2DA16D6A-3824-46AD-A683-D334CB9170EC}" type="presParOf" srcId="{6F396F88-5D85-40BE-9708-AA12772F2A9C}" destId="{9787BCDC-3DBC-49DA-8E2C-DFA98A2DADB4}" srcOrd="6" destOrd="0" presId="urn:microsoft.com/office/officeart/2005/8/layout/radial1"/>
    <dgm:cxn modelId="{6F356D4B-5BC9-4708-9404-C8BC361F93EF}" type="presParOf" srcId="{6F396F88-5D85-40BE-9708-AA12772F2A9C}" destId="{B13E38DF-F9F2-45DC-8A69-84047FF1D951}" srcOrd="7" destOrd="0" presId="urn:microsoft.com/office/officeart/2005/8/layout/radial1"/>
    <dgm:cxn modelId="{6CAE7E01-403A-4E60-AB09-340AE11AEB55}" type="presParOf" srcId="{B13E38DF-F9F2-45DC-8A69-84047FF1D951}" destId="{B89BA72F-3618-469F-B797-CA90D158361D}" srcOrd="0" destOrd="0" presId="urn:microsoft.com/office/officeart/2005/8/layout/radial1"/>
    <dgm:cxn modelId="{043B8D44-5219-4A2E-93A5-9DF5188831BE}" type="presParOf" srcId="{6F396F88-5D85-40BE-9708-AA12772F2A9C}" destId="{AF7EBA52-C2FB-4BA4-BB98-77947ACD749C}" srcOrd="8" destOrd="0" presId="urn:microsoft.com/office/officeart/2005/8/layout/radial1"/>
    <dgm:cxn modelId="{94ACF179-4C72-4B6B-998E-860FC69CD3C4}" type="presParOf" srcId="{6F396F88-5D85-40BE-9708-AA12772F2A9C}" destId="{7887691D-83FB-44C6-8AAD-B057588C5FF3}" srcOrd="9" destOrd="0" presId="urn:microsoft.com/office/officeart/2005/8/layout/radial1"/>
    <dgm:cxn modelId="{581B9CDF-3BAF-4742-9999-90FA8A9B37EC}" type="presParOf" srcId="{7887691D-83FB-44C6-8AAD-B057588C5FF3}" destId="{1473F3A5-7C23-472E-BFF8-CAB7F54D953F}" srcOrd="0" destOrd="0" presId="urn:microsoft.com/office/officeart/2005/8/layout/radial1"/>
    <dgm:cxn modelId="{EE6ADB12-78D5-4EF9-8AC9-DF54D14CF729}" type="presParOf" srcId="{6F396F88-5D85-40BE-9708-AA12772F2A9C}" destId="{10517C71-797C-44C4-A822-C5A23C8FA356}" srcOrd="10" destOrd="0" presId="urn:microsoft.com/office/officeart/2005/8/layout/radial1"/>
    <dgm:cxn modelId="{CC99EAA1-0387-4EB0-8D5A-803FF193985A}" type="presParOf" srcId="{6F396F88-5D85-40BE-9708-AA12772F2A9C}" destId="{A04FF207-DE4F-41B3-BD83-BE677B8F27CF}" srcOrd="11" destOrd="0" presId="urn:microsoft.com/office/officeart/2005/8/layout/radial1"/>
    <dgm:cxn modelId="{81D4662B-411E-4C02-957B-06A4D5ACD178}" type="presParOf" srcId="{A04FF207-DE4F-41B3-BD83-BE677B8F27CF}" destId="{30FFE963-9A5D-45DB-AADA-7DD499A06B43}" srcOrd="0" destOrd="0" presId="urn:microsoft.com/office/officeart/2005/8/layout/radial1"/>
    <dgm:cxn modelId="{9DA16711-6185-4C36-B9D8-686EA27F5C76}" type="presParOf" srcId="{6F396F88-5D85-40BE-9708-AA12772F2A9C}" destId="{BF5D1639-76C5-441C-9EC0-F27FD73FD1E5}" srcOrd="12" destOrd="0" presId="urn:microsoft.com/office/officeart/2005/8/layout/radial1"/>
    <dgm:cxn modelId="{C0907877-D0AC-4062-8F6A-01C31A59EFF0}" type="presParOf" srcId="{6F396F88-5D85-40BE-9708-AA12772F2A9C}" destId="{EDE0CDF9-FFD9-4410-B2A4-C60667EEDBB6}" srcOrd="13" destOrd="0" presId="urn:microsoft.com/office/officeart/2005/8/layout/radial1"/>
    <dgm:cxn modelId="{FF412671-148F-4DB8-A102-1A4431660AF6}" type="presParOf" srcId="{EDE0CDF9-FFD9-4410-B2A4-C60667EEDBB6}" destId="{D343072F-9688-4967-97F6-9B93E32DD958}" srcOrd="0" destOrd="0" presId="urn:microsoft.com/office/officeart/2005/8/layout/radial1"/>
    <dgm:cxn modelId="{B8B26D6C-8903-4F86-803E-B925F9630FA0}" type="presParOf" srcId="{6F396F88-5D85-40BE-9708-AA12772F2A9C}" destId="{0F4B15E3-5FD3-4885-B978-E25757CEC0D4}" srcOrd="14" destOrd="0" presId="urn:microsoft.com/office/officeart/2005/8/layout/radial1"/>
    <dgm:cxn modelId="{47830597-0699-42D4-B829-4891A12F0F2A}" type="presParOf" srcId="{6F396F88-5D85-40BE-9708-AA12772F2A9C}" destId="{592572C9-232E-44FA-B2F2-D9E3537C57E9}" srcOrd="15" destOrd="0" presId="urn:microsoft.com/office/officeart/2005/8/layout/radial1"/>
    <dgm:cxn modelId="{9280978F-9465-443A-A62F-6054F8B3912A}" type="presParOf" srcId="{592572C9-232E-44FA-B2F2-D9E3537C57E9}" destId="{524FF0B9-1E65-401B-B6C9-19C132D6A2B5}" srcOrd="0" destOrd="0" presId="urn:microsoft.com/office/officeart/2005/8/layout/radial1"/>
    <dgm:cxn modelId="{120332B2-4044-41C0-BAC3-E369E9BC3706}" type="presParOf" srcId="{6F396F88-5D85-40BE-9708-AA12772F2A9C}" destId="{BF52124A-439F-4EA5-8851-B725418A4ED6}"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CE7E1-0133-47C8-98FF-49037C023A78}">
      <dsp:nvSpPr>
        <dsp:cNvPr id="0" name=""/>
        <dsp:cNvSpPr/>
      </dsp:nvSpPr>
      <dsp:spPr>
        <a:xfrm>
          <a:off x="1695289" y="1009489"/>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Ppp</a:t>
          </a:r>
          <a:endParaRPr lang="es-CL" sz="1100" kern="1200" dirty="0"/>
        </a:p>
      </dsp:txBody>
      <dsp:txXfrm>
        <a:off x="1781380" y="1095580"/>
        <a:ext cx="415681" cy="415681"/>
      </dsp:txXfrm>
    </dsp:sp>
    <dsp:sp modelId="{CFC10A0A-BFD9-4D26-8D1D-FD048C992D34}">
      <dsp:nvSpPr>
        <dsp:cNvPr id="0" name=""/>
        <dsp:cNvSpPr/>
      </dsp:nvSpPr>
      <dsp:spPr>
        <a:xfrm rot="16200000">
          <a:off x="1783039" y="790009"/>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a:off x="1978911" y="792998"/>
        <a:ext cx="20618" cy="20618"/>
      </dsp:txXfrm>
    </dsp:sp>
    <dsp:sp modelId="{1A802B4E-2F37-4CD1-A349-C99116C2E66A}">
      <dsp:nvSpPr>
        <dsp:cNvPr id="0" name=""/>
        <dsp:cNvSpPr/>
      </dsp:nvSpPr>
      <dsp:spPr>
        <a:xfrm>
          <a:off x="1695289" y="9263"/>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1</a:t>
          </a:r>
          <a:endParaRPr lang="es-CL" sz="1100" kern="1200" dirty="0"/>
        </a:p>
      </dsp:txBody>
      <dsp:txXfrm>
        <a:off x="1781380" y="95354"/>
        <a:ext cx="415681" cy="415681"/>
      </dsp:txXfrm>
    </dsp:sp>
    <dsp:sp modelId="{036CDFB6-B2F9-4C8A-B0FA-396BA3ACA5AF}">
      <dsp:nvSpPr>
        <dsp:cNvPr id="0" name=""/>
        <dsp:cNvSpPr/>
      </dsp:nvSpPr>
      <dsp:spPr>
        <a:xfrm rot="18900000">
          <a:off x="2136673" y="936489"/>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a:off x="2332545" y="939478"/>
        <a:ext cx="20618" cy="20618"/>
      </dsp:txXfrm>
    </dsp:sp>
    <dsp:sp modelId="{A9893966-837A-4EB2-90C6-E1FB06FBD291}">
      <dsp:nvSpPr>
        <dsp:cNvPr id="0" name=""/>
        <dsp:cNvSpPr/>
      </dsp:nvSpPr>
      <dsp:spPr>
        <a:xfrm>
          <a:off x="2402555" y="302222"/>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2</a:t>
          </a:r>
          <a:endParaRPr lang="es-CL" sz="1100" kern="1200" dirty="0"/>
        </a:p>
      </dsp:txBody>
      <dsp:txXfrm>
        <a:off x="2488646" y="388313"/>
        <a:ext cx="415681" cy="415681"/>
      </dsp:txXfrm>
    </dsp:sp>
    <dsp:sp modelId="{915B2623-8E38-49D3-9ED2-4363B38A2238}">
      <dsp:nvSpPr>
        <dsp:cNvPr id="0" name=""/>
        <dsp:cNvSpPr/>
      </dsp:nvSpPr>
      <dsp:spPr>
        <a:xfrm>
          <a:off x="2283152" y="1290122"/>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a:off x="2479024" y="1293111"/>
        <a:ext cx="20618" cy="20618"/>
      </dsp:txXfrm>
    </dsp:sp>
    <dsp:sp modelId="{9787BCDC-3DBC-49DA-8E2C-DFA98A2DADB4}">
      <dsp:nvSpPr>
        <dsp:cNvPr id="0" name=""/>
        <dsp:cNvSpPr/>
      </dsp:nvSpPr>
      <dsp:spPr>
        <a:xfrm>
          <a:off x="2695515" y="1009489"/>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3</a:t>
          </a:r>
          <a:endParaRPr lang="es-CL" sz="1100" kern="1200" dirty="0"/>
        </a:p>
      </dsp:txBody>
      <dsp:txXfrm>
        <a:off x="2781606" y="1095580"/>
        <a:ext cx="415681" cy="415681"/>
      </dsp:txXfrm>
    </dsp:sp>
    <dsp:sp modelId="{B13E38DF-F9F2-45DC-8A69-84047FF1D951}">
      <dsp:nvSpPr>
        <dsp:cNvPr id="0" name=""/>
        <dsp:cNvSpPr/>
      </dsp:nvSpPr>
      <dsp:spPr>
        <a:xfrm rot="2700000">
          <a:off x="2136673" y="1643755"/>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a:off x="2332545" y="1646745"/>
        <a:ext cx="20618" cy="20618"/>
      </dsp:txXfrm>
    </dsp:sp>
    <dsp:sp modelId="{AF7EBA52-C2FB-4BA4-BB98-77947ACD749C}">
      <dsp:nvSpPr>
        <dsp:cNvPr id="0" name=""/>
        <dsp:cNvSpPr/>
      </dsp:nvSpPr>
      <dsp:spPr>
        <a:xfrm>
          <a:off x="2402555" y="1716755"/>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4</a:t>
          </a:r>
          <a:endParaRPr lang="es-CL" sz="1100" kern="1200" dirty="0"/>
        </a:p>
      </dsp:txBody>
      <dsp:txXfrm>
        <a:off x="2488646" y="1802846"/>
        <a:ext cx="415681" cy="415681"/>
      </dsp:txXfrm>
    </dsp:sp>
    <dsp:sp modelId="{7887691D-83FB-44C6-8AAD-B057588C5FF3}">
      <dsp:nvSpPr>
        <dsp:cNvPr id="0" name=""/>
        <dsp:cNvSpPr/>
      </dsp:nvSpPr>
      <dsp:spPr>
        <a:xfrm rot="5400000">
          <a:off x="1783039" y="1790235"/>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a:off x="1978911" y="1793224"/>
        <a:ext cx="20618" cy="20618"/>
      </dsp:txXfrm>
    </dsp:sp>
    <dsp:sp modelId="{10517C71-797C-44C4-A822-C5A23C8FA356}">
      <dsp:nvSpPr>
        <dsp:cNvPr id="0" name=""/>
        <dsp:cNvSpPr/>
      </dsp:nvSpPr>
      <dsp:spPr>
        <a:xfrm>
          <a:off x="1695289" y="2009715"/>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5</a:t>
          </a:r>
          <a:endParaRPr lang="es-CL" sz="1100" kern="1200" dirty="0"/>
        </a:p>
      </dsp:txBody>
      <dsp:txXfrm>
        <a:off x="1781380" y="2095806"/>
        <a:ext cx="415681" cy="415681"/>
      </dsp:txXfrm>
    </dsp:sp>
    <dsp:sp modelId="{A04FF207-DE4F-41B3-BD83-BE677B8F27CF}">
      <dsp:nvSpPr>
        <dsp:cNvPr id="0" name=""/>
        <dsp:cNvSpPr/>
      </dsp:nvSpPr>
      <dsp:spPr>
        <a:xfrm rot="8100000">
          <a:off x="1429406" y="1643755"/>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rot="10800000">
        <a:off x="1625278" y="1646745"/>
        <a:ext cx="20618" cy="20618"/>
      </dsp:txXfrm>
    </dsp:sp>
    <dsp:sp modelId="{BF5D1639-76C5-441C-9EC0-F27FD73FD1E5}">
      <dsp:nvSpPr>
        <dsp:cNvPr id="0" name=""/>
        <dsp:cNvSpPr/>
      </dsp:nvSpPr>
      <dsp:spPr>
        <a:xfrm>
          <a:off x="988022" y="1716755"/>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6</a:t>
          </a:r>
          <a:endParaRPr lang="es-CL" sz="1100" kern="1200" dirty="0"/>
        </a:p>
      </dsp:txBody>
      <dsp:txXfrm>
        <a:off x="1074113" y="1802846"/>
        <a:ext cx="415681" cy="415681"/>
      </dsp:txXfrm>
    </dsp:sp>
    <dsp:sp modelId="{EDE0CDF9-FFD9-4410-B2A4-C60667EEDBB6}">
      <dsp:nvSpPr>
        <dsp:cNvPr id="0" name=""/>
        <dsp:cNvSpPr/>
      </dsp:nvSpPr>
      <dsp:spPr>
        <a:xfrm rot="10800000">
          <a:off x="1282926" y="1290122"/>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rot="10800000">
        <a:off x="1478798" y="1293111"/>
        <a:ext cx="20618" cy="20618"/>
      </dsp:txXfrm>
    </dsp:sp>
    <dsp:sp modelId="{0F4B15E3-5FD3-4885-B978-E25757CEC0D4}">
      <dsp:nvSpPr>
        <dsp:cNvPr id="0" name=""/>
        <dsp:cNvSpPr/>
      </dsp:nvSpPr>
      <dsp:spPr>
        <a:xfrm>
          <a:off x="695063" y="1009489"/>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3</a:t>
          </a:r>
          <a:endParaRPr lang="es-CL" sz="1100" kern="1200" dirty="0"/>
        </a:p>
      </dsp:txBody>
      <dsp:txXfrm>
        <a:off x="781154" y="1095580"/>
        <a:ext cx="415681" cy="415681"/>
      </dsp:txXfrm>
    </dsp:sp>
    <dsp:sp modelId="{592572C9-232E-44FA-B2F2-D9E3537C57E9}">
      <dsp:nvSpPr>
        <dsp:cNvPr id="0" name=""/>
        <dsp:cNvSpPr/>
      </dsp:nvSpPr>
      <dsp:spPr>
        <a:xfrm rot="13500000">
          <a:off x="1429406" y="936489"/>
          <a:ext cx="412362" cy="26597"/>
        </a:xfrm>
        <a:custGeom>
          <a:avLst/>
          <a:gdLst/>
          <a:ahLst/>
          <a:cxnLst/>
          <a:rect l="0" t="0" r="0" b="0"/>
          <a:pathLst>
            <a:path>
              <a:moveTo>
                <a:pt x="0" y="13298"/>
              </a:moveTo>
              <a:lnTo>
                <a:pt x="412362" y="1329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CL" sz="1100" kern="1200"/>
        </a:p>
      </dsp:txBody>
      <dsp:txXfrm rot="10800000">
        <a:off x="1625278" y="939478"/>
        <a:ext cx="20618" cy="20618"/>
      </dsp:txXfrm>
    </dsp:sp>
    <dsp:sp modelId="{BF52124A-439F-4EA5-8851-B725418A4ED6}">
      <dsp:nvSpPr>
        <dsp:cNvPr id="0" name=""/>
        <dsp:cNvSpPr/>
      </dsp:nvSpPr>
      <dsp:spPr>
        <a:xfrm>
          <a:off x="988022" y="302222"/>
          <a:ext cx="587863" cy="5878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_tradnl" sz="1100" kern="1200" dirty="0" err="1"/>
            <a:t>Proc</a:t>
          </a:r>
          <a:r>
            <a:rPr lang="es-ES_tradnl" sz="1100" kern="1200" dirty="0"/>
            <a:t>. 8</a:t>
          </a:r>
          <a:endParaRPr lang="es-CL" sz="1100" kern="1200" dirty="0"/>
        </a:p>
      </dsp:txBody>
      <dsp:txXfrm>
        <a:off x="1074113" y="388313"/>
        <a:ext cx="415681" cy="41568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xmlns=""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xmlns=""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xmlns=""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329355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ólo el título">
    <p:spTree>
      <p:nvGrpSpPr>
        <p:cNvPr id="1" name=""/>
        <p:cNvGrpSpPr/>
        <p:nvPr/>
      </p:nvGrpSpPr>
      <p:grpSpPr>
        <a:xfrm>
          <a:off x="0" y="0"/>
          <a:ext cx="0" cy="0"/>
          <a:chOff x="0" y="0"/>
          <a:chExt cx="0" cy="0"/>
        </a:xfrm>
      </p:grpSpPr>
      <p:pic>
        <p:nvPicPr>
          <p:cNvPr id="7" name="Imagen 6" descr="LOGO-B.png"/>
          <p:cNvPicPr>
            <a:picLocks noChangeAspect="1"/>
          </p:cNvPicPr>
          <p:nvPr userDrawn="1"/>
        </p:nvPicPr>
        <p:blipFill>
          <a:blip r:embed="rId2"/>
          <a:stretch>
            <a:fillRect/>
          </a:stretch>
        </p:blipFill>
        <p:spPr>
          <a:xfrm>
            <a:off x="1760483" y="6287016"/>
            <a:ext cx="1687458" cy="377364"/>
          </a:xfrm>
          <a:prstGeom prst="rect">
            <a:avLst/>
          </a:prstGeom>
        </p:spPr>
      </p:pic>
      <p:sp>
        <p:nvSpPr>
          <p:cNvPr id="5" name="Rectángulo 4"/>
          <p:cNvSpPr/>
          <p:nvPr userDrawn="1"/>
        </p:nvSpPr>
        <p:spPr>
          <a:xfrm>
            <a:off x="586828" y="385379"/>
            <a:ext cx="8084206" cy="700690"/>
          </a:xfrm>
          <a:prstGeom prst="rect">
            <a:avLst/>
          </a:prstGeom>
          <a:solidFill>
            <a:srgbClr val="4A216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9" name="Rectángulo 8"/>
          <p:cNvSpPr/>
          <p:nvPr userDrawn="1"/>
        </p:nvSpPr>
        <p:spPr>
          <a:xfrm>
            <a:off x="4117848" y="297797"/>
            <a:ext cx="1156138" cy="166414"/>
          </a:xfrm>
          <a:prstGeom prst="rect">
            <a:avLst/>
          </a:prstGeom>
          <a:solidFill>
            <a:srgbClr val="4A21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0" name="Rectángulo 9"/>
          <p:cNvSpPr/>
          <p:nvPr userDrawn="1"/>
        </p:nvSpPr>
        <p:spPr>
          <a:xfrm>
            <a:off x="5264579" y="297797"/>
            <a:ext cx="1156138" cy="166414"/>
          </a:xfrm>
          <a:prstGeom prst="rect">
            <a:avLst/>
          </a:prstGeom>
          <a:solidFill>
            <a:srgbClr val="5A35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1" name="Rectángulo 10"/>
          <p:cNvSpPr/>
          <p:nvPr userDrawn="1"/>
        </p:nvSpPr>
        <p:spPr>
          <a:xfrm>
            <a:off x="6411310" y="297797"/>
            <a:ext cx="1156138" cy="166414"/>
          </a:xfrm>
          <a:prstGeom prst="rect">
            <a:avLst/>
          </a:prstGeom>
          <a:solidFill>
            <a:srgbClr val="6D4E8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sp>
        <p:nvSpPr>
          <p:cNvPr id="12" name="Rectángulo 11"/>
          <p:cNvSpPr/>
          <p:nvPr userDrawn="1"/>
        </p:nvSpPr>
        <p:spPr>
          <a:xfrm>
            <a:off x="7514896" y="297797"/>
            <a:ext cx="1156138" cy="166414"/>
          </a:xfrm>
          <a:prstGeom prst="rect">
            <a:avLst/>
          </a:prstGeom>
          <a:solidFill>
            <a:srgbClr val="7D66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a:p>
        </p:txBody>
      </p:sp>
      <p:pic>
        <p:nvPicPr>
          <p:cNvPr id="13" name="Imagen 12" descr="logo.jpg"/>
          <p:cNvPicPr>
            <a:picLocks noChangeAspect="1"/>
          </p:cNvPicPr>
          <p:nvPr userDrawn="1"/>
        </p:nvPicPr>
        <p:blipFill>
          <a:blip r:embed="rId3"/>
          <a:stretch>
            <a:fillRect/>
          </a:stretch>
        </p:blipFill>
        <p:spPr>
          <a:xfrm>
            <a:off x="586828" y="6225296"/>
            <a:ext cx="1992643" cy="446269"/>
          </a:xfrm>
          <a:prstGeom prst="rect">
            <a:avLst/>
          </a:prstGeom>
        </p:spPr>
      </p:pic>
      <p:sp>
        <p:nvSpPr>
          <p:cNvPr id="15" name="Marcador de texto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Tree>
    <p:extLst>
      <p:ext uri="{BB962C8B-B14F-4D97-AF65-F5344CB8AC3E}">
        <p14:creationId xmlns:p14="http://schemas.microsoft.com/office/powerpoint/2010/main" val="2514589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xmlns=""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xmlns=""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xmlns=""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18374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4">
  <p:cSld name="TITLE_2_1">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xmlns=""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xmlns=""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xmlns=""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xmlns=""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xmlns=""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xmlns=""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xmlns=""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a16="http://schemas.microsoft.com/office/drawing/2014/main" xmlns=""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a16="http://schemas.microsoft.com/office/drawing/2014/main" xmlns=""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a16="http://schemas.microsoft.com/office/drawing/2014/main" xmlns=""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xmlns=""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79" r:id="rId6"/>
    <p:sldLayoutId id="2147483661" r:id="rId7"/>
    <p:sldLayoutId id="2147483678" r:id="rId8"/>
    <p:sldLayoutId id="2147483677" r:id="rId9"/>
    <p:sldLayoutId id="2147483680" r:id="rId10"/>
    <p:sldLayoutId id="2147483681" r:id="rId11"/>
    <p:sldLayoutId id="214748368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2.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dirty="0" err="1"/>
              <a:t>Ingeniería</a:t>
            </a:r>
            <a:r>
              <a:rPr lang="en-US" dirty="0"/>
              <a:t> de Software</a:t>
            </a:r>
            <a:endParaRPr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PRY3111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A59B1EE-AB95-4791-BE57-72154DCAAABE}"/>
              </a:ext>
            </a:extLst>
          </p:cNvPr>
          <p:cNvSpPr>
            <a:spLocks noGrp="1"/>
          </p:cNvSpPr>
          <p:nvPr>
            <p:ph type="title"/>
          </p:nvPr>
        </p:nvSpPr>
        <p:spPr>
          <a:xfrm>
            <a:off x="1763699" y="212725"/>
            <a:ext cx="4288185" cy="813000"/>
          </a:xfrm>
        </p:spPr>
        <p:txBody>
          <a:bodyPr/>
          <a:lstStyle/>
          <a:p>
            <a:r>
              <a:rPr lang="es-ES_tradnl"/>
              <a:t>¿en que más ayuda?</a:t>
            </a:r>
            <a:endParaRPr lang="es-CL" dirty="0"/>
          </a:p>
        </p:txBody>
      </p:sp>
      <p:sp>
        <p:nvSpPr>
          <p:cNvPr id="3" name="Marcador de texto 2">
            <a:extLst>
              <a:ext uri="{FF2B5EF4-FFF2-40B4-BE49-F238E27FC236}">
                <a16:creationId xmlns:a16="http://schemas.microsoft.com/office/drawing/2014/main" xmlns="" id="{CDB099DA-3876-4A64-9D67-C0631ADB03E1}"/>
              </a:ext>
            </a:extLst>
          </p:cNvPr>
          <p:cNvSpPr>
            <a:spLocks noGrp="1"/>
          </p:cNvSpPr>
          <p:nvPr>
            <p:ph type="body" idx="1"/>
          </p:nvPr>
        </p:nvSpPr>
        <p:spPr>
          <a:xfrm>
            <a:off x="294151" y="1218600"/>
            <a:ext cx="5584136" cy="5137800"/>
          </a:xfrm>
        </p:spPr>
        <p:txBody>
          <a:bodyPr/>
          <a:lstStyle/>
          <a:p>
            <a:pPr algn="just"/>
            <a:r>
              <a:rPr lang="es-CL" dirty="0"/>
              <a:t>A través del diseño podemos examinar y evaluar posibles alternativas de solución ajustando o integrando otros componentes.</a:t>
            </a:r>
          </a:p>
          <a:p>
            <a:pPr algn="just"/>
            <a:r>
              <a:rPr lang="es-CL" dirty="0"/>
              <a:t>Los modelos no permitirán ajustar la planificación inicial y guiar el desarrollo posterior.</a:t>
            </a:r>
          </a:p>
          <a:p>
            <a:pPr algn="just"/>
            <a:r>
              <a:rPr lang="es-CL" dirty="0"/>
              <a:t>Los modelos nos ayudarán en actividades de verificación y validación del sistema.</a:t>
            </a:r>
          </a:p>
          <a:p>
            <a:pPr algn="just"/>
            <a:r>
              <a:rPr lang="es-CL" dirty="0"/>
              <a:t>Estos modelos serán los artefactos de entrada para la construcción y pruebas del software.</a:t>
            </a:r>
          </a:p>
          <a:p>
            <a:pPr marL="50800" indent="0" algn="just">
              <a:buNone/>
            </a:pPr>
            <a:endParaRPr lang="es-CL" dirty="0"/>
          </a:p>
        </p:txBody>
      </p:sp>
      <p:pic>
        <p:nvPicPr>
          <p:cNvPr id="7" name="Imagen 6">
            <a:extLst>
              <a:ext uri="{FF2B5EF4-FFF2-40B4-BE49-F238E27FC236}">
                <a16:creationId xmlns:a16="http://schemas.microsoft.com/office/drawing/2014/main" xmlns="" id="{1B007A20-6709-4034-ACB0-79E5DFC927C7}"/>
              </a:ext>
            </a:extLst>
          </p:cNvPr>
          <p:cNvPicPr>
            <a:picLocks noChangeAspect="1"/>
          </p:cNvPicPr>
          <p:nvPr/>
        </p:nvPicPr>
        <p:blipFill>
          <a:blip r:embed="rId2"/>
          <a:stretch>
            <a:fillRect/>
          </a:stretch>
        </p:blipFill>
        <p:spPr>
          <a:xfrm>
            <a:off x="6220950" y="1845129"/>
            <a:ext cx="2400300" cy="3657600"/>
          </a:xfrm>
          <a:prstGeom prst="rect">
            <a:avLst/>
          </a:prstGeom>
        </p:spPr>
      </p:pic>
    </p:spTree>
    <p:extLst>
      <p:ext uri="{BB962C8B-B14F-4D97-AF65-F5344CB8AC3E}">
        <p14:creationId xmlns:p14="http://schemas.microsoft.com/office/powerpoint/2010/main" val="139888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8D3C1D2-C84F-4A22-932A-72676B14E5A7}"/>
              </a:ext>
            </a:extLst>
          </p:cNvPr>
          <p:cNvSpPr>
            <a:spLocks noGrp="1"/>
          </p:cNvSpPr>
          <p:nvPr>
            <p:ph type="title"/>
          </p:nvPr>
        </p:nvSpPr>
        <p:spPr/>
        <p:txBody>
          <a:bodyPr/>
          <a:lstStyle/>
          <a:p>
            <a:r>
              <a:rPr lang="es-ES_tradnl" dirty="0"/>
              <a:t>Principios de diseño</a:t>
            </a:r>
            <a:endParaRPr lang="es-CL" dirty="0"/>
          </a:p>
        </p:txBody>
      </p:sp>
      <p:sp>
        <p:nvSpPr>
          <p:cNvPr id="3" name="Marcador de texto 2">
            <a:extLst>
              <a:ext uri="{FF2B5EF4-FFF2-40B4-BE49-F238E27FC236}">
                <a16:creationId xmlns:a16="http://schemas.microsoft.com/office/drawing/2014/main" xmlns="" id="{3422306B-7CDB-4056-B1EC-A87040EF04AD}"/>
              </a:ext>
            </a:extLst>
          </p:cNvPr>
          <p:cNvSpPr>
            <a:spLocks noGrp="1"/>
          </p:cNvSpPr>
          <p:nvPr>
            <p:ph type="body" idx="1"/>
          </p:nvPr>
        </p:nvSpPr>
        <p:spPr>
          <a:xfrm>
            <a:off x="294150" y="1218600"/>
            <a:ext cx="8555700" cy="1604811"/>
          </a:xfrm>
        </p:spPr>
        <p:txBody>
          <a:bodyPr/>
          <a:lstStyle/>
          <a:p>
            <a:pPr algn="just"/>
            <a:r>
              <a:rPr lang="es-CL" dirty="0"/>
              <a:t>Para poder enfrentar el proceso de diseño, debemos conocer y aplicar algunos principios fundamentales que nos permitirán llevar a modelos la solución de software propuesta:</a:t>
            </a:r>
          </a:p>
          <a:p>
            <a:pPr algn="just"/>
            <a:endParaRPr lang="es-CL" dirty="0"/>
          </a:p>
        </p:txBody>
      </p:sp>
      <p:sp>
        <p:nvSpPr>
          <p:cNvPr id="5" name="Rectángulo 4">
            <a:extLst>
              <a:ext uri="{FF2B5EF4-FFF2-40B4-BE49-F238E27FC236}">
                <a16:creationId xmlns:a16="http://schemas.microsoft.com/office/drawing/2014/main" xmlns="" id="{E0745C6A-77E6-4737-BEF1-49199932190B}"/>
              </a:ext>
            </a:extLst>
          </p:cNvPr>
          <p:cNvSpPr/>
          <p:nvPr/>
        </p:nvSpPr>
        <p:spPr>
          <a:xfrm>
            <a:off x="834189" y="2746300"/>
            <a:ext cx="7571873" cy="1938992"/>
          </a:xfrm>
          <a:prstGeom prst="rect">
            <a:avLst/>
          </a:prstGeom>
        </p:spPr>
        <p:txBody>
          <a:bodyPr wrap="square">
            <a:spAutoFit/>
          </a:bodyPr>
          <a:lstStyle/>
          <a:p>
            <a:pPr marL="285750" indent="-285750">
              <a:buFont typeface="Arial" panose="020B0604020202020204" pitchFamily="34" charset="0"/>
              <a:buChar char="•"/>
            </a:pPr>
            <a:r>
              <a:rPr lang="es-ES" sz="2400" dirty="0">
                <a:solidFill>
                  <a:srgbClr val="818990"/>
                </a:solidFill>
                <a:latin typeface="Calibri" panose="020F0502020204030204" pitchFamily="34" charset="0"/>
                <a:sym typeface="Franklin Gothic"/>
              </a:rPr>
              <a:t>Abstracción.</a:t>
            </a:r>
          </a:p>
          <a:p>
            <a:pPr marL="285750" indent="-285750">
              <a:buFont typeface="Arial" panose="020B0604020202020204" pitchFamily="34" charset="0"/>
              <a:buChar char="•"/>
            </a:pPr>
            <a:r>
              <a:rPr lang="es-ES" sz="2400" dirty="0">
                <a:solidFill>
                  <a:srgbClr val="818990"/>
                </a:solidFill>
                <a:latin typeface="Calibri" panose="020F0502020204030204" pitchFamily="34" charset="0"/>
                <a:sym typeface="Franklin Gothic"/>
              </a:rPr>
              <a:t>Acoplamiento y Cohesión</a:t>
            </a:r>
            <a:endParaRPr lang="es-CL" sz="2400" dirty="0">
              <a:solidFill>
                <a:srgbClr val="818990"/>
              </a:solidFill>
              <a:latin typeface="Calibri" panose="020F0502020204030204" pitchFamily="34" charset="0"/>
              <a:sym typeface="Franklin Gothic"/>
            </a:endParaRPr>
          </a:p>
          <a:p>
            <a:pPr marL="285750" indent="-285750">
              <a:buFont typeface="Arial" panose="020B0604020202020204" pitchFamily="34" charset="0"/>
              <a:buChar char="•"/>
            </a:pPr>
            <a:r>
              <a:rPr lang="es-ES" sz="2400" dirty="0">
                <a:solidFill>
                  <a:srgbClr val="818990"/>
                </a:solidFill>
                <a:latin typeface="Calibri" panose="020F0502020204030204" pitchFamily="34" charset="0"/>
                <a:sym typeface="Franklin Gothic"/>
              </a:rPr>
              <a:t>Descomposición y Modularidad</a:t>
            </a:r>
          </a:p>
          <a:p>
            <a:pPr marL="285750" indent="-285750">
              <a:buFont typeface="Arial" panose="020B0604020202020204" pitchFamily="34" charset="0"/>
              <a:buChar char="•"/>
            </a:pPr>
            <a:r>
              <a:rPr lang="es-ES" sz="2400" dirty="0">
                <a:solidFill>
                  <a:srgbClr val="818990"/>
                </a:solidFill>
                <a:latin typeface="Calibri" panose="020F0502020204030204" pitchFamily="34" charset="0"/>
                <a:sym typeface="Franklin Gothic"/>
              </a:rPr>
              <a:t>Encapsulación</a:t>
            </a:r>
          </a:p>
          <a:p>
            <a:endParaRPr lang="es-CL" sz="2400" dirty="0"/>
          </a:p>
        </p:txBody>
      </p:sp>
    </p:spTree>
    <p:extLst>
      <p:ext uri="{BB962C8B-B14F-4D97-AF65-F5344CB8AC3E}">
        <p14:creationId xmlns:p14="http://schemas.microsoft.com/office/powerpoint/2010/main" val="350988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70CA8DE-1DB9-4F69-B2E4-4770743D485F}"/>
              </a:ext>
            </a:extLst>
          </p:cNvPr>
          <p:cNvSpPr>
            <a:spLocks noGrp="1"/>
          </p:cNvSpPr>
          <p:nvPr>
            <p:ph type="title"/>
          </p:nvPr>
        </p:nvSpPr>
        <p:spPr/>
        <p:txBody>
          <a:bodyPr/>
          <a:lstStyle/>
          <a:p>
            <a:r>
              <a:rPr lang="es-ES_tradnl" dirty="0"/>
              <a:t>Abstracción</a:t>
            </a:r>
            <a:endParaRPr lang="es-CL" dirty="0"/>
          </a:p>
        </p:txBody>
      </p:sp>
      <p:sp>
        <p:nvSpPr>
          <p:cNvPr id="3" name="Marcador de texto 2">
            <a:extLst>
              <a:ext uri="{FF2B5EF4-FFF2-40B4-BE49-F238E27FC236}">
                <a16:creationId xmlns:a16="http://schemas.microsoft.com/office/drawing/2014/main" xmlns="" id="{912F4C74-F52D-47DC-9443-0B6A56670894}"/>
              </a:ext>
            </a:extLst>
          </p:cNvPr>
          <p:cNvSpPr>
            <a:spLocks noGrp="1"/>
          </p:cNvSpPr>
          <p:nvPr>
            <p:ph type="body" idx="1"/>
          </p:nvPr>
        </p:nvSpPr>
        <p:spPr/>
        <p:txBody>
          <a:bodyPr/>
          <a:lstStyle/>
          <a:p>
            <a:pPr algn="just"/>
            <a:r>
              <a:rPr lang="es-ES_tradnl" dirty="0"/>
              <a:t>Es la capacidad de observar elementos específicos bajo un mismo concepto o generalidad.</a:t>
            </a:r>
          </a:p>
          <a:p>
            <a:pPr marL="50800" indent="0" algn="just">
              <a:buNone/>
            </a:pPr>
            <a:r>
              <a:rPr lang="es-ES_tradnl" sz="2000" dirty="0"/>
              <a:t>Ejemplo:  </a:t>
            </a:r>
          </a:p>
          <a:p>
            <a:pPr marL="50800" indent="0" algn="just">
              <a:buNone/>
            </a:pPr>
            <a:r>
              <a:rPr lang="es-ES_tradnl" sz="2000" dirty="0"/>
              <a:t>En la sección 04 de Ingeniería de Software el profesor le indica a Mario y Verónica que deben rendir una prueba, la cual será registrada en el sistema de notas.</a:t>
            </a:r>
          </a:p>
          <a:p>
            <a:pPr marL="50800" indent="0" algn="just">
              <a:buNone/>
            </a:pPr>
            <a:r>
              <a:rPr lang="es-ES_tradnl" sz="2000" dirty="0"/>
              <a:t> Mario y Verónica son personas diferentes, pero en un contexto de sistema de notas, ambos pasan a conformar el concepto de Alumno, ya que no nos interesa el género o la estatura o los aspectos específicos de ellos, sólo los trataremos  bajo una abstracción de Alumno para poder evaluarlos.</a:t>
            </a:r>
          </a:p>
          <a:p>
            <a:pPr algn="just"/>
            <a:endParaRPr lang="es-CL" dirty="0"/>
          </a:p>
        </p:txBody>
      </p:sp>
      <p:pic>
        <p:nvPicPr>
          <p:cNvPr id="6146" name="Picture 2" descr="https://aprendealigarsite.files.wordpress.com/2016/02/conversar.png?w=223&amp;h=223">
            <a:extLst>
              <a:ext uri="{FF2B5EF4-FFF2-40B4-BE49-F238E27FC236}">
                <a16:creationId xmlns:a16="http://schemas.microsoft.com/office/drawing/2014/main" xmlns="" id="{84961AAE-C8E7-4EB9-8DE8-E82D78B63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271" y="4760074"/>
            <a:ext cx="1493670" cy="14936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actor uml">
            <a:extLst>
              <a:ext uri="{FF2B5EF4-FFF2-40B4-BE49-F238E27FC236}">
                <a16:creationId xmlns:a16="http://schemas.microsoft.com/office/drawing/2014/main" xmlns="" id="{C2E7DF5E-E62B-4504-90AF-87015E01A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896"/>
          <a:stretch/>
        </p:blipFill>
        <p:spPr bwMode="auto">
          <a:xfrm>
            <a:off x="6162564" y="4955994"/>
            <a:ext cx="1301314" cy="98902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xmlns="" id="{2033CDB5-F4DF-4FFF-9B94-EF80FCA9E1A8}"/>
              </a:ext>
            </a:extLst>
          </p:cNvPr>
          <p:cNvSpPr txBox="1"/>
          <p:nvPr/>
        </p:nvSpPr>
        <p:spPr>
          <a:xfrm>
            <a:off x="6266024" y="5796544"/>
            <a:ext cx="914400" cy="914400"/>
          </a:xfrm>
          <a:prstGeom prst="rect">
            <a:avLst/>
          </a:prstGeom>
          <a:noFill/>
          <a:ln>
            <a:noFill/>
          </a:ln>
        </p:spPr>
        <p:txBody>
          <a:bodyPr spcFirstLastPara="1" wrap="none" lIns="91425" tIns="45700" rIns="91425" bIns="45700" rtlCol="0" anchor="t" anchorCtr="0">
            <a:noAutofit/>
          </a:bodyPr>
          <a:lstStyle/>
          <a:p>
            <a:pPr algn="l"/>
            <a:r>
              <a:rPr lang="es-ES_tradnl" sz="2400" dirty="0"/>
              <a:t>Alumno</a:t>
            </a:r>
            <a:endParaRPr lang="es-CL" sz="2400" dirty="0"/>
          </a:p>
        </p:txBody>
      </p:sp>
      <p:sp>
        <p:nvSpPr>
          <p:cNvPr id="5" name="Flecha: a la derecha 4">
            <a:extLst>
              <a:ext uri="{FF2B5EF4-FFF2-40B4-BE49-F238E27FC236}">
                <a16:creationId xmlns:a16="http://schemas.microsoft.com/office/drawing/2014/main" xmlns="" id="{6F6B35DF-C820-4D65-BA8B-A5BCA1649AC2}"/>
              </a:ext>
            </a:extLst>
          </p:cNvPr>
          <p:cNvSpPr/>
          <p:nvPr/>
        </p:nvSpPr>
        <p:spPr>
          <a:xfrm>
            <a:off x="3907791" y="5237781"/>
            <a:ext cx="1732547" cy="80323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26458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C0843AE-785A-44FC-9338-1CFC1A00473F}"/>
              </a:ext>
            </a:extLst>
          </p:cNvPr>
          <p:cNvSpPr>
            <a:spLocks noGrp="1"/>
          </p:cNvSpPr>
          <p:nvPr>
            <p:ph type="title"/>
          </p:nvPr>
        </p:nvSpPr>
        <p:spPr/>
        <p:txBody>
          <a:bodyPr/>
          <a:lstStyle/>
          <a:p>
            <a:r>
              <a:rPr lang="es-ES_tradnl" dirty="0"/>
              <a:t>Acoplamiento</a:t>
            </a:r>
            <a:endParaRPr lang="es-CL" dirty="0"/>
          </a:p>
        </p:txBody>
      </p:sp>
      <p:sp>
        <p:nvSpPr>
          <p:cNvPr id="3" name="Marcador de texto 2">
            <a:extLst>
              <a:ext uri="{FF2B5EF4-FFF2-40B4-BE49-F238E27FC236}">
                <a16:creationId xmlns:a16="http://schemas.microsoft.com/office/drawing/2014/main" xmlns="" id="{183D855A-ED6B-41A3-89C9-23C801F0803D}"/>
              </a:ext>
            </a:extLst>
          </p:cNvPr>
          <p:cNvSpPr>
            <a:spLocks noGrp="1"/>
          </p:cNvSpPr>
          <p:nvPr>
            <p:ph type="body" idx="1"/>
          </p:nvPr>
        </p:nvSpPr>
        <p:spPr/>
        <p:txBody>
          <a:bodyPr/>
          <a:lstStyle/>
          <a:p>
            <a:pPr algn="just"/>
            <a:r>
              <a:rPr lang="es-ES_tradnl" dirty="0"/>
              <a:t>El acoplamiento implica que los componentes de software están afectados entre sí, si hay un cambio en uno debo cambiar los otros.</a:t>
            </a:r>
          </a:p>
          <a:p>
            <a:pPr algn="just"/>
            <a:r>
              <a:rPr lang="es-ES_tradnl" dirty="0"/>
              <a:t>Un diseño de software debe apuntar a tener un bajo acoplamiento, es decir, los componentes deben ser más independientes, con el objeto de reducir el esfuerzo a la hora de hacer un cambio en el software (mantención). </a:t>
            </a:r>
          </a:p>
          <a:p>
            <a:pPr algn="just"/>
            <a:r>
              <a:rPr lang="es-CL" dirty="0"/>
              <a:t>Esto queda en evidencia si al modificar un módulo deja de funcionar otro que aparentaba no estar relacionado.</a:t>
            </a:r>
          </a:p>
        </p:txBody>
      </p:sp>
      <p:pic>
        <p:nvPicPr>
          <p:cNvPr id="16" name="Imagen 15">
            <a:extLst>
              <a:ext uri="{FF2B5EF4-FFF2-40B4-BE49-F238E27FC236}">
                <a16:creationId xmlns:a16="http://schemas.microsoft.com/office/drawing/2014/main" xmlns="" id="{08114369-3E2F-4694-B1FC-505D3BACB40D}"/>
              </a:ext>
            </a:extLst>
          </p:cNvPr>
          <p:cNvPicPr>
            <a:picLocks noChangeAspect="1"/>
          </p:cNvPicPr>
          <p:nvPr/>
        </p:nvPicPr>
        <p:blipFill>
          <a:blip r:embed="rId2"/>
          <a:stretch>
            <a:fillRect/>
          </a:stretch>
        </p:blipFill>
        <p:spPr>
          <a:xfrm>
            <a:off x="294150" y="4887946"/>
            <a:ext cx="3176991" cy="1661329"/>
          </a:xfrm>
          <a:prstGeom prst="rect">
            <a:avLst/>
          </a:prstGeom>
        </p:spPr>
      </p:pic>
      <p:pic>
        <p:nvPicPr>
          <p:cNvPr id="17" name="Imagen 16">
            <a:extLst>
              <a:ext uri="{FF2B5EF4-FFF2-40B4-BE49-F238E27FC236}">
                <a16:creationId xmlns:a16="http://schemas.microsoft.com/office/drawing/2014/main" xmlns="" id="{B517FB1B-53A4-48DE-8F65-8048D0E1CDE6}"/>
              </a:ext>
            </a:extLst>
          </p:cNvPr>
          <p:cNvPicPr>
            <a:picLocks noChangeAspect="1"/>
          </p:cNvPicPr>
          <p:nvPr/>
        </p:nvPicPr>
        <p:blipFill>
          <a:blip r:embed="rId3"/>
          <a:stretch>
            <a:fillRect/>
          </a:stretch>
        </p:blipFill>
        <p:spPr>
          <a:xfrm>
            <a:off x="4903122" y="4879924"/>
            <a:ext cx="3527571" cy="1677371"/>
          </a:xfrm>
          <a:prstGeom prst="rect">
            <a:avLst/>
          </a:prstGeom>
        </p:spPr>
      </p:pic>
    </p:spTree>
    <p:extLst>
      <p:ext uri="{BB962C8B-B14F-4D97-AF65-F5344CB8AC3E}">
        <p14:creationId xmlns:p14="http://schemas.microsoft.com/office/powerpoint/2010/main" val="41080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C0843AE-785A-44FC-9338-1CFC1A00473F}"/>
              </a:ext>
            </a:extLst>
          </p:cNvPr>
          <p:cNvSpPr>
            <a:spLocks noGrp="1"/>
          </p:cNvSpPr>
          <p:nvPr>
            <p:ph type="title"/>
          </p:nvPr>
        </p:nvSpPr>
        <p:spPr/>
        <p:txBody>
          <a:bodyPr/>
          <a:lstStyle/>
          <a:p>
            <a:r>
              <a:rPr lang="es-ES_tradnl" dirty="0"/>
              <a:t>Cohesión</a:t>
            </a:r>
            <a:endParaRPr lang="es-CL" dirty="0"/>
          </a:p>
        </p:txBody>
      </p:sp>
      <p:sp>
        <p:nvSpPr>
          <p:cNvPr id="3" name="Marcador de texto 2">
            <a:extLst>
              <a:ext uri="{FF2B5EF4-FFF2-40B4-BE49-F238E27FC236}">
                <a16:creationId xmlns:a16="http://schemas.microsoft.com/office/drawing/2014/main" xmlns="" id="{183D855A-ED6B-41A3-89C9-23C801F0803D}"/>
              </a:ext>
            </a:extLst>
          </p:cNvPr>
          <p:cNvSpPr>
            <a:spLocks noGrp="1"/>
          </p:cNvSpPr>
          <p:nvPr>
            <p:ph type="body" idx="1"/>
          </p:nvPr>
        </p:nvSpPr>
        <p:spPr/>
        <p:txBody>
          <a:bodyPr/>
          <a:lstStyle/>
          <a:p>
            <a:pPr algn="just"/>
            <a:r>
              <a:rPr lang="es-ES_tradnl" dirty="0"/>
              <a:t>La cohesión se refiere a la relación de dependencia de las partes o estructuras de un mismo módulo o componente de software.</a:t>
            </a:r>
          </a:p>
          <a:p>
            <a:pPr algn="just"/>
            <a:r>
              <a:rPr lang="es-ES_tradnl" dirty="0"/>
              <a:t>Una alta cohesión indica que el componente realiza su función específica, lo que permite que el componente pueda ser cambiado y afectar sólo a la funcionalidad que representa, </a:t>
            </a:r>
            <a:r>
              <a:rPr lang="es-CL" dirty="0"/>
              <a:t>tiene un alcance definido, límites claros y ubicado.</a:t>
            </a:r>
          </a:p>
          <a:p>
            <a:pPr algn="just"/>
            <a:r>
              <a:rPr lang="es-ES_tradnl" dirty="0"/>
              <a:t>Una baja cohesión implica que internamente al cambiar una funcionalidad debo revisar todas las restantes por tener atributos o aspectos comunes, aumentando el esfuerzo de cambio. </a:t>
            </a:r>
            <a:endParaRPr lang="es-CL" dirty="0"/>
          </a:p>
        </p:txBody>
      </p:sp>
      <p:pic>
        <p:nvPicPr>
          <p:cNvPr id="4" name="Imagen 3">
            <a:extLst>
              <a:ext uri="{FF2B5EF4-FFF2-40B4-BE49-F238E27FC236}">
                <a16:creationId xmlns:a16="http://schemas.microsoft.com/office/drawing/2014/main" xmlns="" id="{9BDD489B-8BFF-43A0-ACF0-B07E79596B8D}"/>
              </a:ext>
            </a:extLst>
          </p:cNvPr>
          <p:cNvPicPr>
            <a:picLocks noChangeAspect="1"/>
          </p:cNvPicPr>
          <p:nvPr/>
        </p:nvPicPr>
        <p:blipFill>
          <a:blip r:embed="rId2"/>
          <a:stretch>
            <a:fillRect/>
          </a:stretch>
        </p:blipFill>
        <p:spPr>
          <a:xfrm>
            <a:off x="2635222" y="5441001"/>
            <a:ext cx="1046308" cy="1204274"/>
          </a:xfrm>
          <a:prstGeom prst="rect">
            <a:avLst/>
          </a:prstGeom>
        </p:spPr>
      </p:pic>
      <p:sp>
        <p:nvSpPr>
          <p:cNvPr id="5" name="CuadroTexto 4">
            <a:extLst>
              <a:ext uri="{FF2B5EF4-FFF2-40B4-BE49-F238E27FC236}">
                <a16:creationId xmlns:a16="http://schemas.microsoft.com/office/drawing/2014/main" xmlns="" id="{0C65FA8F-CF7E-4E09-B549-A2D5E2AC869E}"/>
              </a:ext>
            </a:extLst>
          </p:cNvPr>
          <p:cNvSpPr txBox="1"/>
          <p:nvPr/>
        </p:nvSpPr>
        <p:spPr>
          <a:xfrm>
            <a:off x="2967789" y="5543870"/>
            <a:ext cx="1604211" cy="1005405"/>
          </a:xfrm>
          <a:prstGeom prst="rect">
            <a:avLst/>
          </a:prstGeom>
          <a:noFill/>
          <a:ln>
            <a:noFill/>
          </a:ln>
        </p:spPr>
        <p:txBody>
          <a:bodyPr spcFirstLastPara="1" wrap="none" lIns="91425" tIns="45700" rIns="91425" bIns="45700" rtlCol="0" anchor="t" anchorCtr="0">
            <a:noAutofit/>
          </a:bodyPr>
          <a:lstStyle/>
          <a:p>
            <a:pPr algn="ctr"/>
            <a:r>
              <a:rPr lang="es-ES_tradnl" sz="4800" dirty="0">
                <a:solidFill>
                  <a:srgbClr val="FF0000"/>
                </a:solidFill>
              </a:rPr>
              <a:t>X</a:t>
            </a:r>
            <a:endParaRPr lang="es-CL" sz="4800" dirty="0">
              <a:solidFill>
                <a:srgbClr val="FF0000"/>
              </a:solidFill>
            </a:endParaRPr>
          </a:p>
        </p:txBody>
      </p:sp>
      <p:pic>
        <p:nvPicPr>
          <p:cNvPr id="6" name="Imagen 5">
            <a:extLst>
              <a:ext uri="{FF2B5EF4-FFF2-40B4-BE49-F238E27FC236}">
                <a16:creationId xmlns:a16="http://schemas.microsoft.com/office/drawing/2014/main" xmlns="" id="{A9149638-0006-4EE9-A0A6-0C16A4BE7313}"/>
              </a:ext>
            </a:extLst>
          </p:cNvPr>
          <p:cNvPicPr>
            <a:picLocks noChangeAspect="1"/>
          </p:cNvPicPr>
          <p:nvPr/>
        </p:nvPicPr>
        <p:blipFill>
          <a:blip r:embed="rId3"/>
          <a:stretch>
            <a:fillRect/>
          </a:stretch>
        </p:blipFill>
        <p:spPr>
          <a:xfrm>
            <a:off x="5462471" y="5198363"/>
            <a:ext cx="1286124" cy="1549781"/>
          </a:xfrm>
          <a:prstGeom prst="rect">
            <a:avLst/>
          </a:prstGeom>
        </p:spPr>
      </p:pic>
    </p:spTree>
    <p:extLst>
      <p:ext uri="{BB962C8B-B14F-4D97-AF65-F5344CB8AC3E}">
        <p14:creationId xmlns:p14="http://schemas.microsoft.com/office/powerpoint/2010/main" val="15608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A982B38-7BE5-4831-ACCA-0B5977F5897F}"/>
              </a:ext>
            </a:extLst>
          </p:cNvPr>
          <p:cNvSpPr>
            <a:spLocks noGrp="1"/>
          </p:cNvSpPr>
          <p:nvPr>
            <p:ph type="title"/>
          </p:nvPr>
        </p:nvSpPr>
        <p:spPr/>
        <p:txBody>
          <a:bodyPr/>
          <a:lstStyle/>
          <a:p>
            <a:r>
              <a:rPr lang="es-ES_tradnl" dirty="0"/>
              <a:t>Descomposición y modularidad</a:t>
            </a:r>
            <a:endParaRPr lang="es-CL" dirty="0"/>
          </a:p>
        </p:txBody>
      </p:sp>
      <p:sp>
        <p:nvSpPr>
          <p:cNvPr id="3" name="Marcador de texto 2">
            <a:extLst>
              <a:ext uri="{FF2B5EF4-FFF2-40B4-BE49-F238E27FC236}">
                <a16:creationId xmlns:a16="http://schemas.microsoft.com/office/drawing/2014/main" xmlns="" id="{9DFEA0B6-6AF2-4CA4-B661-F479E1E3CC1E}"/>
              </a:ext>
            </a:extLst>
          </p:cNvPr>
          <p:cNvSpPr>
            <a:spLocks noGrp="1"/>
          </p:cNvSpPr>
          <p:nvPr>
            <p:ph type="body" idx="1"/>
          </p:nvPr>
        </p:nvSpPr>
        <p:spPr/>
        <p:txBody>
          <a:bodyPr/>
          <a:lstStyle/>
          <a:p>
            <a:pPr algn="just"/>
            <a:r>
              <a:rPr lang="es-CL" dirty="0"/>
              <a:t>Este concepto implica que un gran módulo de software se divide en una serie de componentes menores.</a:t>
            </a:r>
          </a:p>
          <a:p>
            <a:pPr algn="just"/>
            <a:r>
              <a:rPr lang="es-CL" dirty="0"/>
              <a:t>Los componentes menores son identificables, con sus respectivas responsabilidades y con  interfaces que describen las interacciones entre ellos.</a:t>
            </a:r>
          </a:p>
          <a:p>
            <a:pPr algn="just"/>
            <a:endParaRPr lang="es-CL" dirty="0"/>
          </a:p>
        </p:txBody>
      </p:sp>
      <p:pic>
        <p:nvPicPr>
          <p:cNvPr id="5" name="Imagen 4">
            <a:extLst>
              <a:ext uri="{FF2B5EF4-FFF2-40B4-BE49-F238E27FC236}">
                <a16:creationId xmlns:a16="http://schemas.microsoft.com/office/drawing/2014/main" xmlns="" id="{A13DF18D-C009-44EC-8063-4E439FC1A94C}"/>
              </a:ext>
            </a:extLst>
          </p:cNvPr>
          <p:cNvPicPr>
            <a:picLocks noChangeAspect="1"/>
          </p:cNvPicPr>
          <p:nvPr/>
        </p:nvPicPr>
        <p:blipFill>
          <a:blip r:embed="rId2"/>
          <a:stretch>
            <a:fillRect/>
          </a:stretch>
        </p:blipFill>
        <p:spPr>
          <a:xfrm>
            <a:off x="2252271" y="3612962"/>
            <a:ext cx="4639458" cy="2743438"/>
          </a:xfrm>
          <a:prstGeom prst="rect">
            <a:avLst/>
          </a:prstGeom>
        </p:spPr>
      </p:pic>
    </p:spTree>
    <p:extLst>
      <p:ext uri="{BB962C8B-B14F-4D97-AF65-F5344CB8AC3E}">
        <p14:creationId xmlns:p14="http://schemas.microsoft.com/office/powerpoint/2010/main" val="351976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533D8E8-E818-429F-BBBB-6602AEB89961}"/>
              </a:ext>
            </a:extLst>
          </p:cNvPr>
          <p:cNvSpPr>
            <a:spLocks noGrp="1"/>
          </p:cNvSpPr>
          <p:nvPr>
            <p:ph type="title"/>
          </p:nvPr>
        </p:nvSpPr>
        <p:spPr/>
        <p:txBody>
          <a:bodyPr/>
          <a:lstStyle/>
          <a:p>
            <a:r>
              <a:rPr lang="es-ES_tradnl" dirty="0"/>
              <a:t>Encapsulación</a:t>
            </a:r>
            <a:endParaRPr lang="es-CL" dirty="0"/>
          </a:p>
        </p:txBody>
      </p:sp>
      <p:sp>
        <p:nvSpPr>
          <p:cNvPr id="3" name="Marcador de texto 2">
            <a:extLst>
              <a:ext uri="{FF2B5EF4-FFF2-40B4-BE49-F238E27FC236}">
                <a16:creationId xmlns:a16="http://schemas.microsoft.com/office/drawing/2014/main" xmlns="" id="{9CCAAC2C-82C1-43C2-997D-81F60E279344}"/>
              </a:ext>
            </a:extLst>
          </p:cNvPr>
          <p:cNvSpPr>
            <a:spLocks noGrp="1"/>
          </p:cNvSpPr>
          <p:nvPr>
            <p:ph type="body" idx="1"/>
          </p:nvPr>
        </p:nvSpPr>
        <p:spPr/>
        <p:txBody>
          <a:bodyPr/>
          <a:lstStyle/>
          <a:p>
            <a:pPr algn="just"/>
            <a:r>
              <a:rPr lang="es-ES_tradnl" dirty="0"/>
              <a:t>Es la capacidad de disminuir la exposición de la operación de una funcionalidad en uno o más módulos de software, reduciendo la posibilidad de acceder a estas funcionalidades directamente.</a:t>
            </a:r>
          </a:p>
          <a:p>
            <a:pPr algn="just"/>
            <a:r>
              <a:rPr lang="es-CL" dirty="0"/>
              <a:t>Encapsulación es una forma de ocultación de información, logrando una abstracción de los detalles internos y haciendo esos detalles inaccesibles a entidades externas. </a:t>
            </a:r>
          </a:p>
        </p:txBody>
      </p:sp>
      <p:pic>
        <p:nvPicPr>
          <p:cNvPr id="8" name="Imagen 7">
            <a:extLst>
              <a:ext uri="{FF2B5EF4-FFF2-40B4-BE49-F238E27FC236}">
                <a16:creationId xmlns:a16="http://schemas.microsoft.com/office/drawing/2014/main" xmlns="" id="{90175621-8745-423E-8FF6-784CB1900E93}"/>
              </a:ext>
            </a:extLst>
          </p:cNvPr>
          <p:cNvPicPr>
            <a:picLocks noChangeAspect="1"/>
          </p:cNvPicPr>
          <p:nvPr/>
        </p:nvPicPr>
        <p:blipFill>
          <a:blip r:embed="rId2"/>
          <a:stretch>
            <a:fillRect/>
          </a:stretch>
        </p:blipFill>
        <p:spPr>
          <a:xfrm>
            <a:off x="2986575" y="4026451"/>
            <a:ext cx="3879446" cy="2850627"/>
          </a:xfrm>
          <a:prstGeom prst="rect">
            <a:avLst/>
          </a:prstGeom>
        </p:spPr>
      </p:pic>
    </p:spTree>
    <p:extLst>
      <p:ext uri="{BB962C8B-B14F-4D97-AF65-F5344CB8AC3E}">
        <p14:creationId xmlns:p14="http://schemas.microsoft.com/office/powerpoint/2010/main" val="149271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05FCCC-ADF9-4DE6-9079-4563A0678413}"/>
              </a:ext>
            </a:extLst>
          </p:cNvPr>
          <p:cNvSpPr>
            <a:spLocks noGrp="1"/>
          </p:cNvSpPr>
          <p:nvPr>
            <p:ph type="title"/>
          </p:nvPr>
        </p:nvSpPr>
        <p:spPr/>
        <p:txBody>
          <a:bodyPr/>
          <a:lstStyle/>
          <a:p>
            <a:r>
              <a:rPr lang="es-ES_tradnl" dirty="0"/>
              <a:t>Otros aspectos claves en un diseño de software</a:t>
            </a:r>
            <a:endParaRPr lang="es-CL" dirty="0"/>
          </a:p>
        </p:txBody>
      </p:sp>
      <p:sp>
        <p:nvSpPr>
          <p:cNvPr id="3" name="Marcador de texto 2">
            <a:extLst>
              <a:ext uri="{FF2B5EF4-FFF2-40B4-BE49-F238E27FC236}">
                <a16:creationId xmlns:a16="http://schemas.microsoft.com/office/drawing/2014/main" xmlns="" id="{C189994A-F0EA-42E1-AD04-26C78C7FFCDA}"/>
              </a:ext>
            </a:extLst>
          </p:cNvPr>
          <p:cNvSpPr>
            <a:spLocks noGrp="1"/>
          </p:cNvSpPr>
          <p:nvPr>
            <p:ph type="body" idx="1"/>
          </p:nvPr>
        </p:nvSpPr>
        <p:spPr/>
        <p:txBody>
          <a:bodyPr/>
          <a:lstStyle/>
          <a:p>
            <a:pPr algn="just"/>
            <a:r>
              <a:rPr lang="es-ES_tradnl" b="1" dirty="0"/>
              <a:t>Calidad </a:t>
            </a:r>
            <a:r>
              <a:rPr lang="es-ES_tradnl" dirty="0"/>
              <a:t>que todo software debe cumplir, tales como: rendimiento, seguridad, fiabilidad, usabilidad y otros.</a:t>
            </a:r>
          </a:p>
          <a:p>
            <a:pPr algn="just"/>
            <a:r>
              <a:rPr lang="es-CL" b="1" dirty="0"/>
              <a:t>Aspectos de concurrencia</a:t>
            </a:r>
            <a:r>
              <a:rPr lang="es-CL" dirty="0"/>
              <a:t>: ver procesos y separación de tareas.</a:t>
            </a:r>
          </a:p>
          <a:p>
            <a:pPr algn="just"/>
            <a:r>
              <a:rPr lang="es-CL" b="1" dirty="0"/>
              <a:t>Persistencia de datos</a:t>
            </a:r>
            <a:r>
              <a:rPr lang="es-CL" dirty="0"/>
              <a:t>: qué y dónde guardar información.</a:t>
            </a:r>
          </a:p>
          <a:p>
            <a:pPr algn="just"/>
            <a:r>
              <a:rPr lang="es-CL" b="1" dirty="0"/>
              <a:t>Distribución de componentes</a:t>
            </a:r>
            <a:r>
              <a:rPr lang="es-CL" dirty="0"/>
              <a:t>: ver si el software debe ser ejecutado en uno o varios componentes.</a:t>
            </a:r>
          </a:p>
        </p:txBody>
      </p:sp>
      <p:pic>
        <p:nvPicPr>
          <p:cNvPr id="5122" name="Picture 2" descr="https://gestiondecalidadhome.files.wordpress.com/2018/12/atributos-de-calidad-de-software-e1543652308596.png?w=480">
            <a:extLst>
              <a:ext uri="{FF2B5EF4-FFF2-40B4-BE49-F238E27FC236}">
                <a16:creationId xmlns:a16="http://schemas.microsoft.com/office/drawing/2014/main" xmlns="" id="{CCA77559-8BDE-4435-BEE9-C63A949790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391"/>
          <a:stretch/>
        </p:blipFill>
        <p:spPr bwMode="auto">
          <a:xfrm>
            <a:off x="2205789" y="4027847"/>
            <a:ext cx="5266162" cy="2328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95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C05FCCC-ADF9-4DE6-9079-4563A0678413}"/>
              </a:ext>
            </a:extLst>
          </p:cNvPr>
          <p:cNvSpPr>
            <a:spLocks noGrp="1"/>
          </p:cNvSpPr>
          <p:nvPr>
            <p:ph type="title"/>
          </p:nvPr>
        </p:nvSpPr>
        <p:spPr/>
        <p:txBody>
          <a:bodyPr/>
          <a:lstStyle/>
          <a:p>
            <a:r>
              <a:rPr lang="es-ES_tradnl" dirty="0"/>
              <a:t>Otros aspectos claves en un diseño de software</a:t>
            </a:r>
            <a:endParaRPr lang="es-CL" dirty="0"/>
          </a:p>
        </p:txBody>
      </p:sp>
      <p:sp>
        <p:nvSpPr>
          <p:cNvPr id="3" name="Marcador de texto 2">
            <a:extLst>
              <a:ext uri="{FF2B5EF4-FFF2-40B4-BE49-F238E27FC236}">
                <a16:creationId xmlns:a16="http://schemas.microsoft.com/office/drawing/2014/main" xmlns="" id="{C189994A-F0EA-42E1-AD04-26C78C7FFCDA}"/>
              </a:ext>
            </a:extLst>
          </p:cNvPr>
          <p:cNvSpPr>
            <a:spLocks noGrp="1"/>
          </p:cNvSpPr>
          <p:nvPr>
            <p:ph type="body" idx="1"/>
          </p:nvPr>
        </p:nvSpPr>
        <p:spPr/>
        <p:txBody>
          <a:bodyPr/>
          <a:lstStyle/>
          <a:p>
            <a:pPr algn="just"/>
            <a:r>
              <a:rPr lang="es-CL" b="1" dirty="0"/>
              <a:t>Manejo de errores y tolerancia a fallas</a:t>
            </a:r>
            <a:r>
              <a:rPr lang="es-CL" dirty="0"/>
              <a:t>: prevenir fallas y considerar el cómo tratarlas.</a:t>
            </a:r>
          </a:p>
          <a:p>
            <a:pPr algn="just"/>
            <a:r>
              <a:rPr lang="es-CL" b="1" dirty="0"/>
              <a:t>Interacción y Presentación</a:t>
            </a:r>
            <a:r>
              <a:rPr lang="es-CL" dirty="0"/>
              <a:t>: como se usan las interfaces con el usuario .</a:t>
            </a:r>
          </a:p>
          <a:p>
            <a:pPr algn="just"/>
            <a:r>
              <a:rPr lang="es-CL" b="1" dirty="0"/>
              <a:t>Seguridad:  </a:t>
            </a:r>
            <a:r>
              <a:rPr lang="es-CL" dirty="0"/>
              <a:t>ver como prevenir divulgación de información indebida, prevenir ataques y verificar tiempos de recuperación.</a:t>
            </a:r>
          </a:p>
          <a:p>
            <a:pPr algn="just"/>
            <a:endParaRPr lang="es-CL" dirty="0"/>
          </a:p>
          <a:p>
            <a:pPr algn="just"/>
            <a:endParaRPr lang="es-CL" dirty="0"/>
          </a:p>
        </p:txBody>
      </p:sp>
      <p:pic>
        <p:nvPicPr>
          <p:cNvPr id="4" name="Imagen 3">
            <a:extLst>
              <a:ext uri="{FF2B5EF4-FFF2-40B4-BE49-F238E27FC236}">
                <a16:creationId xmlns:a16="http://schemas.microsoft.com/office/drawing/2014/main" xmlns="" id="{5846FBE2-7B7F-430F-9D44-E8453F310F07}"/>
              </a:ext>
            </a:extLst>
          </p:cNvPr>
          <p:cNvPicPr>
            <a:picLocks noChangeAspect="1"/>
          </p:cNvPicPr>
          <p:nvPr/>
        </p:nvPicPr>
        <p:blipFill>
          <a:blip r:embed="rId2"/>
          <a:stretch>
            <a:fillRect/>
          </a:stretch>
        </p:blipFill>
        <p:spPr>
          <a:xfrm>
            <a:off x="2454442" y="4170413"/>
            <a:ext cx="4216568" cy="2552842"/>
          </a:xfrm>
          <a:prstGeom prst="rect">
            <a:avLst/>
          </a:prstGeom>
        </p:spPr>
      </p:pic>
    </p:spTree>
    <p:extLst>
      <p:ext uri="{BB962C8B-B14F-4D97-AF65-F5344CB8AC3E}">
        <p14:creationId xmlns:p14="http://schemas.microsoft.com/office/powerpoint/2010/main" val="1196728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8BDE364-C106-44A6-A061-E8BFBB176D61}"/>
              </a:ext>
            </a:extLst>
          </p:cNvPr>
          <p:cNvSpPr>
            <a:spLocks noGrp="1"/>
          </p:cNvSpPr>
          <p:nvPr>
            <p:ph type="title"/>
          </p:nvPr>
        </p:nvSpPr>
        <p:spPr/>
        <p:txBody>
          <a:bodyPr/>
          <a:lstStyle/>
          <a:p>
            <a:r>
              <a:rPr lang="es-ES_tradnl" dirty="0"/>
              <a:t>Resumiendo…</a:t>
            </a:r>
            <a:endParaRPr lang="es-CL" dirty="0"/>
          </a:p>
        </p:txBody>
      </p:sp>
      <p:sp>
        <p:nvSpPr>
          <p:cNvPr id="3" name="Marcador de texto 2">
            <a:extLst>
              <a:ext uri="{FF2B5EF4-FFF2-40B4-BE49-F238E27FC236}">
                <a16:creationId xmlns:a16="http://schemas.microsoft.com/office/drawing/2014/main" xmlns="" id="{5AB6D1B7-4F83-407D-81A5-BAD7B4796A79}"/>
              </a:ext>
            </a:extLst>
          </p:cNvPr>
          <p:cNvSpPr>
            <a:spLocks noGrp="1"/>
          </p:cNvSpPr>
          <p:nvPr>
            <p:ph type="body" idx="1"/>
          </p:nvPr>
        </p:nvSpPr>
        <p:spPr>
          <a:xfrm>
            <a:off x="0" y="3031958"/>
            <a:ext cx="6415041" cy="3324442"/>
          </a:xfrm>
        </p:spPr>
        <p:txBody>
          <a:bodyPr/>
          <a:lstStyle/>
          <a:p>
            <a:pPr lvl="1" algn="just"/>
            <a:r>
              <a:rPr lang="es-ES_tradnl" sz="2200" dirty="0"/>
              <a:t>Hacer abstracciones de la realidad y llevarlas a los modelos.</a:t>
            </a:r>
          </a:p>
          <a:p>
            <a:pPr lvl="1" algn="just"/>
            <a:r>
              <a:rPr lang="es-ES_tradnl" sz="2200" dirty="0"/>
              <a:t>Lograr componentes que no dependan en exceso entre ellos y que no acumulen funciones diversas, lograr que se dediquen a realizar sólo sus tareas.</a:t>
            </a:r>
          </a:p>
          <a:p>
            <a:pPr lvl="1" algn="just"/>
            <a:r>
              <a:rPr lang="es-ES_tradnl" sz="2200" dirty="0"/>
              <a:t>Tener la capacidad de dividir funciones en subfunciones de software.</a:t>
            </a:r>
          </a:p>
          <a:p>
            <a:pPr lvl="1" algn="just"/>
            <a:r>
              <a:rPr lang="es-ES_tradnl" sz="2200" dirty="0"/>
              <a:t>Realizar componentes con funciones de acceso simple que oculten la complejidad a otros componentes usuarios. </a:t>
            </a:r>
          </a:p>
          <a:p>
            <a:pPr algn="just"/>
            <a:endParaRPr lang="es-ES_tradnl" dirty="0"/>
          </a:p>
          <a:p>
            <a:pPr algn="just"/>
            <a:endParaRPr lang="es-ES_tradnl" dirty="0"/>
          </a:p>
          <a:p>
            <a:pPr algn="just"/>
            <a:endParaRPr lang="es-CL" dirty="0"/>
          </a:p>
        </p:txBody>
      </p:sp>
      <p:sp>
        <p:nvSpPr>
          <p:cNvPr id="5" name="Rectángulo 4">
            <a:extLst>
              <a:ext uri="{FF2B5EF4-FFF2-40B4-BE49-F238E27FC236}">
                <a16:creationId xmlns:a16="http://schemas.microsoft.com/office/drawing/2014/main" xmlns="" id="{7A312C15-A2A1-4A10-916A-124FEEF89461}"/>
              </a:ext>
            </a:extLst>
          </p:cNvPr>
          <p:cNvSpPr/>
          <p:nvPr/>
        </p:nvSpPr>
        <p:spPr>
          <a:xfrm>
            <a:off x="513348" y="1432796"/>
            <a:ext cx="8309810" cy="1569660"/>
          </a:xfrm>
          <a:prstGeom prst="rect">
            <a:avLst/>
          </a:prstGeom>
        </p:spPr>
        <p:txBody>
          <a:bodyPr wrap="square">
            <a:spAutoFit/>
          </a:bodyPr>
          <a:lstStyle/>
          <a:p>
            <a:pPr algn="just"/>
            <a:r>
              <a:rPr lang="es-ES_tradnl" sz="2400" dirty="0">
                <a:solidFill>
                  <a:srgbClr val="818990"/>
                </a:solidFill>
                <a:latin typeface="Franklin Gothic"/>
                <a:cs typeface="Franklin Gothic"/>
              </a:rPr>
              <a:t>Para lograr un buen diseño de software debemos considerar la </a:t>
            </a:r>
            <a:r>
              <a:rPr lang="es-ES_tradnl" sz="2400" b="1" dirty="0">
                <a:solidFill>
                  <a:srgbClr val="818990"/>
                </a:solidFill>
                <a:latin typeface="Franklin Gothic"/>
                <a:cs typeface="Franklin Gothic"/>
              </a:rPr>
              <a:t>capacidad del equipo de </a:t>
            </a:r>
            <a:r>
              <a:rPr lang="es-ES_tradnl" sz="2400" b="1" dirty="0">
                <a:solidFill>
                  <a:srgbClr val="818990"/>
                </a:solidFill>
                <a:latin typeface="Franklin Gothic"/>
                <a:cs typeface="Franklin Gothic"/>
                <a:sym typeface="Franklin Gothic"/>
              </a:rPr>
              <a:t>desarrollo</a:t>
            </a:r>
            <a:r>
              <a:rPr lang="es-ES_tradnl" sz="2400" b="1" dirty="0">
                <a:solidFill>
                  <a:srgbClr val="818990"/>
                </a:solidFill>
                <a:latin typeface="Franklin Gothic"/>
                <a:cs typeface="Franklin Gothic"/>
              </a:rPr>
              <a:t> para plasmar la solución a través de diversos modelos</a:t>
            </a:r>
            <a:r>
              <a:rPr lang="es-ES_tradnl" sz="2400" dirty="0">
                <a:solidFill>
                  <a:srgbClr val="818990"/>
                </a:solidFill>
                <a:latin typeface="Franklin Gothic"/>
                <a:cs typeface="Franklin Gothic"/>
              </a:rPr>
              <a:t>, lograremos desarrollar los modelos </a:t>
            </a:r>
            <a:r>
              <a:rPr lang="es-ES_tradnl" sz="2400" b="1" dirty="0">
                <a:solidFill>
                  <a:srgbClr val="818990"/>
                </a:solidFill>
                <a:latin typeface="Franklin Gothic"/>
                <a:cs typeface="Franklin Gothic"/>
              </a:rPr>
              <a:t>en la medida que podamos</a:t>
            </a:r>
            <a:r>
              <a:rPr lang="es-ES_tradnl" sz="2400" dirty="0">
                <a:solidFill>
                  <a:srgbClr val="818990"/>
                </a:solidFill>
                <a:latin typeface="Franklin Gothic"/>
                <a:cs typeface="Franklin Gothic"/>
              </a:rPr>
              <a:t>:</a:t>
            </a:r>
          </a:p>
        </p:txBody>
      </p:sp>
      <p:pic>
        <p:nvPicPr>
          <p:cNvPr id="4100" name="Picture 4" descr="https://vignette.wikia.nocookie.net/ingenieria-de-software/images/f/ff/Aeguramiento-y-Calidad-de-Software.png/revision/latest?cb=20171101213853&amp;path-prefix=es">
            <a:extLst>
              <a:ext uri="{FF2B5EF4-FFF2-40B4-BE49-F238E27FC236}">
                <a16:creationId xmlns:a16="http://schemas.microsoft.com/office/drawing/2014/main" xmlns="" id="{D376B6EB-8015-4204-9313-60DA09E8F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683" y="3409527"/>
            <a:ext cx="2573876" cy="266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6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xmlns=""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400" b="1" dirty="0">
                <a:solidFill>
                  <a:srgbClr val="DE3075"/>
                </a:solidFill>
                <a:latin typeface="Franklin Gothic"/>
                <a:ea typeface="Franklin Gothic"/>
                <a:cs typeface="Franklin Gothic"/>
                <a:sym typeface="Franklin Gothic"/>
              </a:rPr>
              <a:t>CODIGO CURSO SECCIÓN</a:t>
            </a:r>
            <a:endParaRPr sz="5400" dirty="0">
              <a:solidFill>
                <a:srgbClr val="DE3075"/>
              </a:solidFill>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solidFill>
                  <a:schemeClr val="bg1"/>
                </a:solidFill>
                <a:latin typeface="Franklin Gothic"/>
                <a:ea typeface="Franklin Gothic"/>
                <a:cs typeface="Franklin Gothic"/>
                <a:sym typeface="Franklin Gothic"/>
              </a:rPr>
              <a:t>Nombre</a:t>
            </a:r>
            <a:r>
              <a:rPr lang="en-US" sz="3600" dirty="0">
                <a:solidFill>
                  <a:schemeClr val="bg1"/>
                </a:solidFill>
                <a:latin typeface="Franklin Gothic"/>
                <a:ea typeface="Franklin Gothic"/>
                <a:cs typeface="Franklin Gothic"/>
                <a:sym typeface="Franklin Gothic"/>
              </a:rPr>
              <a:t> del </a:t>
            </a:r>
            <a:r>
              <a:rPr lang="en-US" sz="3600" dirty="0" err="1">
                <a:solidFill>
                  <a:schemeClr val="bg1"/>
                </a:solidFill>
                <a:latin typeface="Franklin Gothic"/>
                <a:ea typeface="Franklin Gothic"/>
                <a:cs typeface="Franklin Gothic"/>
                <a:sym typeface="Franklin Gothic"/>
              </a:rPr>
              <a:t>profesor</a:t>
            </a:r>
            <a:r>
              <a:rPr lang="en-US" sz="3600" dirty="0">
                <a:solidFill>
                  <a:schemeClr val="bg1"/>
                </a:solidFill>
                <a:latin typeface="Franklin Gothic"/>
                <a:ea typeface="Franklin Gothic"/>
                <a:cs typeface="Franklin Gothic"/>
                <a:sym typeface="Franklin Gothic"/>
              </a:rPr>
              <a:t> de la </a:t>
            </a:r>
            <a:r>
              <a:rPr lang="en-US" sz="3600" dirty="0" err="1">
                <a:solidFill>
                  <a:schemeClr val="bg1"/>
                </a:solidFill>
                <a:latin typeface="Franklin Gothic"/>
                <a:ea typeface="Franklin Gothic"/>
                <a:cs typeface="Franklin Gothic"/>
                <a:sym typeface="Franklin Gothic"/>
              </a:rPr>
              <a:t>seccion</a:t>
            </a:r>
            <a:endParaRPr sz="3600" dirty="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chemeClr val="bg1"/>
                </a:solidFill>
                <a:latin typeface="Franklin Gothic"/>
                <a:ea typeface="Franklin Gothic"/>
                <a:cs typeface="Franklin Gothic"/>
                <a:sym typeface="Franklin Gothic"/>
              </a:rPr>
              <a:t>correo@profesor.duoc.cl</a:t>
            </a:r>
            <a:endParaRPr sz="3000" dirty="0">
              <a:solidFill>
                <a:schemeClr val="bg1"/>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xmlns=""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p:txBody>
          <a:bodyPr/>
          <a:lstStyle/>
          <a:p>
            <a:r>
              <a:rPr lang="es-ES_tradnl" dirty="0"/>
              <a:t>Estilos Arquitectónicos </a:t>
            </a:r>
            <a:br>
              <a:rPr lang="es-ES_tradnl" dirty="0"/>
            </a:br>
            <a:r>
              <a:rPr lang="es-ES_tradnl" dirty="0"/>
              <a:t>y  Patrones de Diseño</a:t>
            </a:r>
          </a:p>
        </p:txBody>
      </p:sp>
    </p:spTree>
    <p:extLst>
      <p:ext uri="{BB962C8B-B14F-4D97-AF65-F5344CB8AC3E}">
        <p14:creationId xmlns:p14="http://schemas.microsoft.com/office/powerpoint/2010/main" val="372656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1143F806-61C0-4BF7-9CB5-00192AB7A2F8}"/>
              </a:ext>
            </a:extLst>
          </p:cNvPr>
          <p:cNvSpPr>
            <a:spLocks noGrp="1"/>
          </p:cNvSpPr>
          <p:nvPr>
            <p:ph type="body" idx="1"/>
          </p:nvPr>
        </p:nvSpPr>
        <p:spPr/>
        <p:txBody>
          <a:bodyPr/>
          <a:lstStyle/>
          <a:p>
            <a:pPr algn="just"/>
            <a:r>
              <a:rPr lang="es-ES_tradnl" dirty="0"/>
              <a:t>Junto con considerar los principios de diseño antes señalados, el equipo desarrollo deberá lidiar con la definición de un estilo de arquitectura en la cual basará su solución.</a:t>
            </a:r>
          </a:p>
          <a:p>
            <a:pPr algn="just"/>
            <a:r>
              <a:rPr lang="es-ES_tradnl" dirty="0"/>
              <a:t>El </a:t>
            </a:r>
            <a:r>
              <a:rPr lang="es-ES_tradnl" b="1" dirty="0"/>
              <a:t>estilo a elegir será el que se ajuste a la solución de software definida según los requerimientos </a:t>
            </a:r>
            <a:r>
              <a:rPr lang="es-ES_tradnl" dirty="0"/>
              <a:t>, por cuanto deberá el equipo de desarrollo deberá considerar los aspectos de alto nivel que los requerimientos demanden.</a:t>
            </a:r>
            <a:endParaRPr lang="es-CL" dirty="0"/>
          </a:p>
        </p:txBody>
      </p:sp>
      <p:sp>
        <p:nvSpPr>
          <p:cNvPr id="2" name="Título 1">
            <a:extLst>
              <a:ext uri="{FF2B5EF4-FFF2-40B4-BE49-F238E27FC236}">
                <a16:creationId xmlns:a16="http://schemas.microsoft.com/office/drawing/2014/main" xmlns="" id="{3DC8CA45-029C-4190-B24C-EF9B392DCD4B}"/>
              </a:ext>
            </a:extLst>
          </p:cNvPr>
          <p:cNvSpPr>
            <a:spLocks noGrp="1"/>
          </p:cNvSpPr>
          <p:nvPr>
            <p:ph type="title"/>
          </p:nvPr>
        </p:nvSpPr>
        <p:spPr/>
        <p:txBody>
          <a:bodyPr/>
          <a:lstStyle/>
          <a:p>
            <a:r>
              <a:rPr lang="es-ES_tradnl" dirty="0"/>
              <a:t>Estilos Arquitectónicos</a:t>
            </a:r>
            <a:endParaRPr lang="es-CL" dirty="0"/>
          </a:p>
        </p:txBody>
      </p:sp>
      <p:pic>
        <p:nvPicPr>
          <p:cNvPr id="6146" name="Picture 2" descr="https://mobilizaacademy.com/wp-content/uploads/2016/06/jornada-calidad-seguridad-software.png">
            <a:extLst>
              <a:ext uri="{FF2B5EF4-FFF2-40B4-BE49-F238E27FC236}">
                <a16:creationId xmlns:a16="http://schemas.microsoft.com/office/drawing/2014/main" xmlns="" id="{38CCA3A7-9AF2-414B-A64A-384C9602F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23" t="14956" r="7505" b="19533"/>
          <a:stretch/>
        </p:blipFill>
        <p:spPr bwMode="auto">
          <a:xfrm>
            <a:off x="5325979" y="3978441"/>
            <a:ext cx="3469156" cy="2358188"/>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texto 2">
            <a:extLst>
              <a:ext uri="{FF2B5EF4-FFF2-40B4-BE49-F238E27FC236}">
                <a16:creationId xmlns:a16="http://schemas.microsoft.com/office/drawing/2014/main" xmlns="" id="{25447871-DC11-428A-AC9E-3FC6A5660EC8}"/>
              </a:ext>
            </a:extLst>
          </p:cNvPr>
          <p:cNvSpPr txBox="1">
            <a:spLocks/>
          </p:cNvSpPr>
          <p:nvPr/>
        </p:nvSpPr>
        <p:spPr>
          <a:xfrm>
            <a:off x="294151" y="3978441"/>
            <a:ext cx="5031828" cy="18849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r>
              <a:rPr lang="es-ES_tradnl" dirty="0"/>
              <a:t>Podemos considerar los estilos como </a:t>
            </a:r>
            <a:r>
              <a:rPr lang="es-ES_tradnl" b="1" dirty="0"/>
              <a:t>marcos de referencia</a:t>
            </a:r>
            <a:r>
              <a:rPr lang="es-ES_tradnl" dirty="0"/>
              <a:t> de soluciones de alto nivel.</a:t>
            </a:r>
          </a:p>
          <a:p>
            <a:r>
              <a:rPr lang="es-ES_tradnl" dirty="0"/>
              <a:t>Estas soluciones son un </a:t>
            </a:r>
            <a:r>
              <a:rPr lang="es-ES_tradnl" b="1" dirty="0"/>
              <a:t>conjunto de componentes organizados </a:t>
            </a:r>
            <a:r>
              <a:rPr lang="es-ES_tradnl" dirty="0"/>
              <a:t>de un forma predefinida.</a:t>
            </a:r>
            <a:endParaRPr lang="es-CL" dirty="0"/>
          </a:p>
        </p:txBody>
      </p:sp>
    </p:spTree>
    <p:extLst>
      <p:ext uri="{BB962C8B-B14F-4D97-AF65-F5344CB8AC3E}">
        <p14:creationId xmlns:p14="http://schemas.microsoft.com/office/powerpoint/2010/main" val="3546001455"/>
      </p:ext>
    </p:extLst>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617BB37F-2630-4BB0-A197-317EE3F27AA9}"/>
              </a:ext>
            </a:extLst>
          </p:cNvPr>
          <p:cNvSpPr>
            <a:spLocks noGrp="1"/>
          </p:cNvSpPr>
          <p:nvPr>
            <p:ph type="body" idx="1"/>
          </p:nvPr>
        </p:nvSpPr>
        <p:spPr/>
        <p:txBody>
          <a:bodyPr/>
          <a:lstStyle/>
          <a:p>
            <a:pPr algn="just"/>
            <a:r>
              <a:rPr lang="es-CL" b="1" dirty="0"/>
              <a:t>Estilo por capas</a:t>
            </a:r>
            <a:r>
              <a:rPr lang="es-CL" dirty="0"/>
              <a:t>, se usa en soluciones que deben separar funcionalidades y prestar servicios definidos entre capas.</a:t>
            </a:r>
          </a:p>
          <a:p>
            <a:pPr algn="just"/>
            <a:r>
              <a:rPr lang="es-CL" b="1" dirty="0"/>
              <a:t>Estilo tuberías</a:t>
            </a:r>
            <a:r>
              <a:rPr lang="es-CL" dirty="0"/>
              <a:t>, se utiliza en soluciones donde deban enviarse estructuras en forma secuencial  o serial, por ejemplo en sistema de mensajes.</a:t>
            </a:r>
          </a:p>
          <a:p>
            <a:pPr algn="just"/>
            <a:r>
              <a:rPr lang="es-CL" b="1" dirty="0"/>
              <a:t>Estilo pizarra</a:t>
            </a:r>
            <a:r>
              <a:rPr lang="es-CL" dirty="0"/>
              <a:t>, donde sea necesario usar un lugar común de transferencia de información compartida entre todos, por ejemplo una sala de chat.</a:t>
            </a:r>
          </a:p>
        </p:txBody>
      </p:sp>
      <p:sp>
        <p:nvSpPr>
          <p:cNvPr id="2" name="Título 1">
            <a:extLst>
              <a:ext uri="{FF2B5EF4-FFF2-40B4-BE49-F238E27FC236}">
                <a16:creationId xmlns:a16="http://schemas.microsoft.com/office/drawing/2014/main" xmlns="" id="{6E4A34DC-1C92-4DBC-8D88-D23381A7E916}"/>
              </a:ext>
            </a:extLst>
          </p:cNvPr>
          <p:cNvSpPr>
            <a:spLocks noGrp="1"/>
          </p:cNvSpPr>
          <p:nvPr>
            <p:ph type="title"/>
          </p:nvPr>
        </p:nvSpPr>
        <p:spPr/>
        <p:txBody>
          <a:bodyPr/>
          <a:lstStyle/>
          <a:p>
            <a:r>
              <a:rPr lang="es-ES_tradnl" dirty="0"/>
              <a:t>Algunos ejemplo de estilos</a:t>
            </a:r>
            <a:endParaRPr lang="es-CL" dirty="0"/>
          </a:p>
        </p:txBody>
      </p:sp>
      <p:graphicFrame>
        <p:nvGraphicFramePr>
          <p:cNvPr id="5" name="Diagrama 4">
            <a:extLst>
              <a:ext uri="{FF2B5EF4-FFF2-40B4-BE49-F238E27FC236}">
                <a16:creationId xmlns:a16="http://schemas.microsoft.com/office/drawing/2014/main" xmlns="" id="{4546BCBB-5677-4281-BC9B-3814724E210C}"/>
              </a:ext>
            </a:extLst>
          </p:cNvPr>
          <p:cNvGraphicFramePr/>
          <p:nvPr>
            <p:extLst>
              <p:ext uri="{D42A27DB-BD31-4B8C-83A1-F6EECF244321}">
                <p14:modId xmlns:p14="http://schemas.microsoft.com/office/powerpoint/2010/main" val="2471476271"/>
              </p:ext>
            </p:extLst>
          </p:nvPr>
        </p:nvGraphicFramePr>
        <p:xfrm>
          <a:off x="4331369" y="4251158"/>
          <a:ext cx="3978442" cy="2606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a:extLst>
              <a:ext uri="{FF2B5EF4-FFF2-40B4-BE49-F238E27FC236}">
                <a16:creationId xmlns:a16="http://schemas.microsoft.com/office/drawing/2014/main" xmlns="" id="{643A0926-2E73-4950-91BC-CB75712A6638}"/>
              </a:ext>
            </a:extLst>
          </p:cNvPr>
          <p:cNvSpPr/>
          <p:nvPr/>
        </p:nvSpPr>
        <p:spPr>
          <a:xfrm>
            <a:off x="5898102" y="5213684"/>
            <a:ext cx="930442"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Pizarra</a:t>
            </a:r>
            <a:endParaRPr lang="es-CL" dirty="0"/>
          </a:p>
        </p:txBody>
      </p:sp>
      <p:pic>
        <p:nvPicPr>
          <p:cNvPr id="9218" name="Picture 2" descr="https://encrypted-tbn0.gstatic.com/images?q=tbn:ANd9GcS58q3DAWFl7nQ14GA-YzmQM4a5uZPIusyG4KUZk_fFOmcp-Ypy1w&amp;s">
            <a:extLst>
              <a:ext uri="{FF2B5EF4-FFF2-40B4-BE49-F238E27FC236}">
                <a16:creationId xmlns:a16="http://schemas.microsoft.com/office/drawing/2014/main" xmlns="" id="{C48DB26F-285C-4594-AC5F-669A441DC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6232" y="4471988"/>
            <a:ext cx="2190750" cy="208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75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617BB37F-2630-4BB0-A197-317EE3F27AA9}"/>
              </a:ext>
            </a:extLst>
          </p:cNvPr>
          <p:cNvSpPr>
            <a:spLocks noGrp="1"/>
          </p:cNvSpPr>
          <p:nvPr>
            <p:ph type="body" idx="1"/>
          </p:nvPr>
        </p:nvSpPr>
        <p:spPr/>
        <p:txBody>
          <a:bodyPr/>
          <a:lstStyle/>
          <a:p>
            <a:pPr algn="just"/>
            <a:r>
              <a:rPr lang="es-CL" b="1" dirty="0"/>
              <a:t>Cliente-Servidor</a:t>
            </a:r>
            <a:r>
              <a:rPr lang="es-CL" dirty="0"/>
              <a:t>, esta modalidad se utiliza en la mayoría de las aplicaciones que usan servicios que proveen otros, por ejemplo, un sistema que requiere el servicio de datos que provee un servidor de base de datos.  </a:t>
            </a:r>
          </a:p>
          <a:p>
            <a:pPr algn="just"/>
            <a:r>
              <a:rPr lang="es-CL" b="1" dirty="0"/>
              <a:t>Orientación a los Servicios, </a:t>
            </a:r>
            <a:r>
              <a:rPr lang="es-CL" dirty="0"/>
              <a:t>esta modalidad provee diferentes servicios publicados que son consumidos por diversas aplicaciones.</a:t>
            </a:r>
          </a:p>
        </p:txBody>
      </p:sp>
      <p:sp>
        <p:nvSpPr>
          <p:cNvPr id="2" name="Título 1">
            <a:extLst>
              <a:ext uri="{FF2B5EF4-FFF2-40B4-BE49-F238E27FC236}">
                <a16:creationId xmlns:a16="http://schemas.microsoft.com/office/drawing/2014/main" xmlns="" id="{6E4A34DC-1C92-4DBC-8D88-D23381A7E916}"/>
              </a:ext>
            </a:extLst>
          </p:cNvPr>
          <p:cNvSpPr>
            <a:spLocks noGrp="1"/>
          </p:cNvSpPr>
          <p:nvPr>
            <p:ph type="title"/>
          </p:nvPr>
        </p:nvSpPr>
        <p:spPr>
          <a:xfrm>
            <a:off x="1763699" y="212725"/>
            <a:ext cx="4622814" cy="813000"/>
          </a:xfrm>
        </p:spPr>
        <p:txBody>
          <a:bodyPr/>
          <a:lstStyle/>
          <a:p>
            <a:r>
              <a:rPr lang="es-ES_tradnl" sz="2800" dirty="0"/>
              <a:t>Algunos ejemplo de estilos</a:t>
            </a:r>
            <a:endParaRPr lang="es-CL" sz="2800" dirty="0"/>
          </a:p>
        </p:txBody>
      </p:sp>
      <p:pic>
        <p:nvPicPr>
          <p:cNvPr id="8196" name="Picture 4" descr="Resultado de imagen para arquitectura SOA">
            <a:extLst>
              <a:ext uri="{FF2B5EF4-FFF2-40B4-BE49-F238E27FC236}">
                <a16:creationId xmlns:a16="http://schemas.microsoft.com/office/drawing/2014/main" xmlns="" id="{B4BD2B70-134D-44F7-A2D9-56BBF7FE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766" y="3429000"/>
            <a:ext cx="4154762" cy="308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11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A089450D-0CCC-4A1C-A6DF-36D3A14C5782}"/>
              </a:ext>
            </a:extLst>
          </p:cNvPr>
          <p:cNvSpPr>
            <a:spLocks noGrp="1"/>
          </p:cNvSpPr>
          <p:nvPr>
            <p:ph type="body" idx="1"/>
          </p:nvPr>
        </p:nvSpPr>
        <p:spPr/>
        <p:txBody>
          <a:bodyPr/>
          <a:lstStyle/>
          <a:p>
            <a:pPr algn="just"/>
            <a:r>
              <a:rPr lang="es-ES_tradnl" dirty="0"/>
              <a:t>Los patrones de diseño son especificaciones más detalladas de estructuras o formas reiterativas de hacer las cosas, </a:t>
            </a:r>
            <a:r>
              <a:rPr lang="es-CL" dirty="0"/>
              <a:t>es una solución a un problema común en un contexto dado.</a:t>
            </a:r>
            <a:endParaRPr lang="es-ES_tradnl" dirty="0"/>
          </a:p>
          <a:p>
            <a:pPr algn="just"/>
            <a:r>
              <a:rPr lang="es-ES_tradnl" dirty="0"/>
              <a:t>Llevado a desarrollo de software, representan una buena práctica que es reconocida y aplicada.</a:t>
            </a:r>
          </a:p>
          <a:p>
            <a:pPr algn="just"/>
            <a:r>
              <a:rPr lang="es-ES_tradnl" dirty="0"/>
              <a:t>Al ser aplicados, lograremos mayor capacidad de mantención del software y disminuir tiempos en solicitudes de cambios.</a:t>
            </a:r>
          </a:p>
          <a:p>
            <a:pPr algn="just"/>
            <a:endParaRPr lang="es-ES_tradnl" dirty="0"/>
          </a:p>
          <a:p>
            <a:pPr algn="just"/>
            <a:endParaRPr lang="es-ES_tradnl" dirty="0"/>
          </a:p>
          <a:p>
            <a:pPr algn="just"/>
            <a:endParaRPr lang="es-ES_tradnl" dirty="0"/>
          </a:p>
        </p:txBody>
      </p:sp>
      <p:sp>
        <p:nvSpPr>
          <p:cNvPr id="2" name="Título 1">
            <a:extLst>
              <a:ext uri="{FF2B5EF4-FFF2-40B4-BE49-F238E27FC236}">
                <a16:creationId xmlns:a16="http://schemas.microsoft.com/office/drawing/2014/main" xmlns="" id="{4BEA6F55-DDE5-4460-8301-D75004BBCCBA}"/>
              </a:ext>
            </a:extLst>
          </p:cNvPr>
          <p:cNvSpPr>
            <a:spLocks noGrp="1"/>
          </p:cNvSpPr>
          <p:nvPr>
            <p:ph type="title"/>
          </p:nvPr>
        </p:nvSpPr>
        <p:spPr/>
        <p:txBody>
          <a:bodyPr/>
          <a:lstStyle/>
          <a:p>
            <a:r>
              <a:rPr lang="es-ES_tradnl" dirty="0"/>
              <a:t>Patrones de Diseño</a:t>
            </a:r>
            <a:endParaRPr lang="es-CL" dirty="0"/>
          </a:p>
        </p:txBody>
      </p:sp>
      <p:pic>
        <p:nvPicPr>
          <p:cNvPr id="7172" name="Picture 4" descr="Resultado de imagen para patrones de diseño">
            <a:extLst>
              <a:ext uri="{FF2B5EF4-FFF2-40B4-BE49-F238E27FC236}">
                <a16:creationId xmlns:a16="http://schemas.microsoft.com/office/drawing/2014/main" xmlns="" id="{B0236A7E-03B3-4B83-B761-7049F018B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98" y="4212307"/>
            <a:ext cx="4288185" cy="214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304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BEA6F55-DDE5-4460-8301-D75004BBCCBA}"/>
              </a:ext>
            </a:extLst>
          </p:cNvPr>
          <p:cNvSpPr>
            <a:spLocks noGrp="1"/>
          </p:cNvSpPr>
          <p:nvPr>
            <p:ph type="title"/>
          </p:nvPr>
        </p:nvSpPr>
        <p:spPr/>
        <p:txBody>
          <a:bodyPr/>
          <a:lstStyle/>
          <a:p>
            <a:r>
              <a:rPr lang="es-ES_tradnl" dirty="0"/>
              <a:t>Patrones de Diseño</a:t>
            </a:r>
            <a:endParaRPr lang="es-CL" dirty="0"/>
          </a:p>
        </p:txBody>
      </p:sp>
      <p:sp>
        <p:nvSpPr>
          <p:cNvPr id="6" name="Marcador de texto 2">
            <a:extLst>
              <a:ext uri="{FF2B5EF4-FFF2-40B4-BE49-F238E27FC236}">
                <a16:creationId xmlns:a16="http://schemas.microsoft.com/office/drawing/2014/main" xmlns="" id="{FAB80478-9E79-4851-9438-6782DC0B7AB1}"/>
              </a:ext>
            </a:extLst>
          </p:cNvPr>
          <p:cNvSpPr txBox="1">
            <a:spLocks/>
          </p:cNvSpPr>
          <p:nvPr/>
        </p:nvSpPr>
        <p:spPr>
          <a:xfrm>
            <a:off x="294149" y="1218600"/>
            <a:ext cx="8649826" cy="45757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ES_tradnl" dirty="0"/>
              <a:t>Pueden ser aplicados en diferentes partes de la solución de software y pueden convivir entre ellos.</a:t>
            </a:r>
          </a:p>
          <a:p>
            <a:pPr algn="just"/>
            <a:r>
              <a:rPr lang="es-ES_tradnl" dirty="0"/>
              <a:t>Existen diversos patrones según su objetivo, por ejemplo, de creación, estructurales o comportamiento.</a:t>
            </a:r>
          </a:p>
        </p:txBody>
      </p:sp>
      <p:pic>
        <p:nvPicPr>
          <p:cNvPr id="7" name="Imagen 6">
            <a:extLst>
              <a:ext uri="{FF2B5EF4-FFF2-40B4-BE49-F238E27FC236}">
                <a16:creationId xmlns:a16="http://schemas.microsoft.com/office/drawing/2014/main" xmlns="" id="{EB5D8364-5995-49CB-9725-4270D323BBEE}"/>
              </a:ext>
            </a:extLst>
          </p:cNvPr>
          <p:cNvPicPr>
            <a:picLocks noChangeAspect="1"/>
          </p:cNvPicPr>
          <p:nvPr/>
        </p:nvPicPr>
        <p:blipFill>
          <a:blip r:embed="rId2"/>
          <a:stretch>
            <a:fillRect/>
          </a:stretch>
        </p:blipFill>
        <p:spPr>
          <a:xfrm>
            <a:off x="419100" y="3506463"/>
            <a:ext cx="8724900" cy="2514600"/>
          </a:xfrm>
          <a:prstGeom prst="rect">
            <a:avLst/>
          </a:prstGeom>
        </p:spPr>
      </p:pic>
    </p:spTree>
    <p:extLst>
      <p:ext uri="{BB962C8B-B14F-4D97-AF65-F5344CB8AC3E}">
        <p14:creationId xmlns:p14="http://schemas.microsoft.com/office/powerpoint/2010/main" val="113008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0EB67DA-AE4F-45A1-BEA3-3E8B1B28C49D}"/>
              </a:ext>
            </a:extLst>
          </p:cNvPr>
          <p:cNvSpPr>
            <a:spLocks noGrp="1"/>
          </p:cNvSpPr>
          <p:nvPr>
            <p:ph type="title"/>
          </p:nvPr>
        </p:nvSpPr>
        <p:spPr>
          <a:xfrm>
            <a:off x="1830393" y="195462"/>
            <a:ext cx="5394339" cy="813000"/>
          </a:xfrm>
        </p:spPr>
        <p:txBody>
          <a:bodyPr/>
          <a:lstStyle/>
          <a:p>
            <a:r>
              <a:rPr lang="es-ES_tradnl" sz="2000" b="1" dirty="0"/>
              <a:t>Objetivos de un patrón de Diseño</a:t>
            </a:r>
            <a:endParaRPr lang="es-CL" sz="2000" b="1" dirty="0"/>
          </a:p>
        </p:txBody>
      </p:sp>
      <p:sp>
        <p:nvSpPr>
          <p:cNvPr id="9" name="Marcador de texto 2">
            <a:extLst>
              <a:ext uri="{FF2B5EF4-FFF2-40B4-BE49-F238E27FC236}">
                <a16:creationId xmlns:a16="http://schemas.microsoft.com/office/drawing/2014/main" xmlns="" id="{1455A986-4921-48F5-820E-E0A48A007E27}"/>
              </a:ext>
            </a:extLst>
          </p:cNvPr>
          <p:cNvSpPr txBox="1">
            <a:spLocks/>
          </p:cNvSpPr>
          <p:nvPr/>
        </p:nvSpPr>
        <p:spPr>
          <a:xfrm>
            <a:off x="262065" y="1499422"/>
            <a:ext cx="7823155" cy="2210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ES_tradnl" dirty="0"/>
              <a:t>El patrón de diseño será la guía para codificar un módulo de software de manera que sea comprensible por desarrolladores sin que ellos hallan creado dicho código.</a:t>
            </a:r>
          </a:p>
          <a:p>
            <a:pPr algn="just"/>
            <a:r>
              <a:rPr lang="es-ES_tradnl" dirty="0"/>
              <a:t>El patrón se implementa en algún lenguaje de programación para construir los módulos del software.</a:t>
            </a:r>
          </a:p>
        </p:txBody>
      </p:sp>
      <p:pic>
        <p:nvPicPr>
          <p:cNvPr id="5122" name="Picture 2" descr="https://miro.medium.com/max/3512/1*m94mXVuN3_bvHbrowVwstg.png">
            <a:extLst>
              <a:ext uri="{FF2B5EF4-FFF2-40B4-BE49-F238E27FC236}">
                <a16:creationId xmlns:a16="http://schemas.microsoft.com/office/drawing/2014/main" xmlns="" id="{5576A7D4-9AB1-46F1-A177-631481565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93" y="4183519"/>
            <a:ext cx="4682702" cy="188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517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31EDB60D-F359-4A25-8BA1-1ECCAAE83A82}"/>
              </a:ext>
            </a:extLst>
          </p:cNvPr>
          <p:cNvSpPr>
            <a:spLocks noGrp="1"/>
          </p:cNvSpPr>
          <p:nvPr>
            <p:ph type="body" idx="1"/>
          </p:nvPr>
        </p:nvSpPr>
        <p:spPr/>
        <p:txBody>
          <a:bodyPr/>
          <a:lstStyle/>
          <a:p>
            <a:pPr algn="just"/>
            <a:r>
              <a:rPr lang="es-ES_tradnl" dirty="0"/>
              <a:t>Por ejemplo, un patrón muy conocido es el patrón </a:t>
            </a:r>
            <a:r>
              <a:rPr lang="es-ES_tradnl" b="1" dirty="0" err="1"/>
              <a:t>singleton</a:t>
            </a:r>
            <a:r>
              <a:rPr lang="es-ES_tradnl" dirty="0"/>
              <a:t>, en orientación a objetos, si se programa en la forma en que se presenta este patrón, lograremos que se pueda crear una instancia de un objeto y mantener dicha instancia durante la ejecución del software, aún cuando se vuelva a crear un objeto en otra parte del código.</a:t>
            </a:r>
            <a:endParaRPr lang="es-CL" dirty="0"/>
          </a:p>
        </p:txBody>
      </p:sp>
      <p:sp>
        <p:nvSpPr>
          <p:cNvPr id="3" name="Título 2">
            <a:extLst>
              <a:ext uri="{FF2B5EF4-FFF2-40B4-BE49-F238E27FC236}">
                <a16:creationId xmlns:a16="http://schemas.microsoft.com/office/drawing/2014/main" xmlns="" id="{97298C51-DD41-41B4-9703-7865002468D3}"/>
              </a:ext>
            </a:extLst>
          </p:cNvPr>
          <p:cNvSpPr>
            <a:spLocks noGrp="1"/>
          </p:cNvSpPr>
          <p:nvPr>
            <p:ph type="title"/>
          </p:nvPr>
        </p:nvSpPr>
        <p:spPr/>
        <p:txBody>
          <a:bodyPr/>
          <a:lstStyle/>
          <a:p>
            <a:r>
              <a:rPr lang="es-ES_tradnl" dirty="0"/>
              <a:t>Ejemplo de uso </a:t>
            </a:r>
            <a:r>
              <a:rPr lang="es-ES_tradnl" dirty="0" err="1"/>
              <a:t>Singleton</a:t>
            </a:r>
            <a:endParaRPr lang="es-CL" dirty="0"/>
          </a:p>
        </p:txBody>
      </p:sp>
      <p:pic>
        <p:nvPicPr>
          <p:cNvPr id="4" name="Picture 2" descr="Resultado de imagen para patron singleton java">
            <a:extLst>
              <a:ext uri="{FF2B5EF4-FFF2-40B4-BE49-F238E27FC236}">
                <a16:creationId xmlns:a16="http://schemas.microsoft.com/office/drawing/2014/main" xmlns="" id="{B4E66F79-2581-4455-978A-38D66D775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67" y="3681169"/>
            <a:ext cx="4402665" cy="267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243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CE7D0834-B6E0-4423-B704-978D8068BAE6}"/>
              </a:ext>
            </a:extLst>
          </p:cNvPr>
          <p:cNvSpPr>
            <a:spLocks noGrp="1"/>
          </p:cNvSpPr>
          <p:nvPr>
            <p:ph type="body" idx="1"/>
          </p:nvPr>
        </p:nvSpPr>
        <p:spPr>
          <a:xfrm>
            <a:off x="294150" y="1218600"/>
            <a:ext cx="8555700" cy="5137800"/>
          </a:xfrm>
        </p:spPr>
        <p:txBody>
          <a:bodyPr/>
          <a:lstStyle/>
          <a:p>
            <a:pPr algn="just"/>
            <a:r>
              <a:rPr lang="es-ES_tradnl" dirty="0"/>
              <a:t>Este patrón se utiliza mucho cuando necesitamos crear clases de conexión a base de datos, donde durante la ejecución del software necesitaremos varias veces conectarnos a la base de datos, pero necesitamos siempre estar utilizando el objeto inicial y no creando nuevos objetos de conexión cada vez que necesitemos leer o grabar información.</a:t>
            </a:r>
          </a:p>
          <a:p>
            <a:pPr algn="just"/>
            <a:endParaRPr lang="es-CL" dirty="0"/>
          </a:p>
        </p:txBody>
      </p:sp>
      <p:sp>
        <p:nvSpPr>
          <p:cNvPr id="3" name="Título 2">
            <a:extLst>
              <a:ext uri="{FF2B5EF4-FFF2-40B4-BE49-F238E27FC236}">
                <a16:creationId xmlns:a16="http://schemas.microsoft.com/office/drawing/2014/main" xmlns="" id="{28C24D4A-3D8B-447B-8886-F99CE76D89C1}"/>
              </a:ext>
            </a:extLst>
          </p:cNvPr>
          <p:cNvSpPr>
            <a:spLocks noGrp="1"/>
          </p:cNvSpPr>
          <p:nvPr>
            <p:ph type="title"/>
          </p:nvPr>
        </p:nvSpPr>
        <p:spPr>
          <a:xfrm>
            <a:off x="1763699" y="212725"/>
            <a:ext cx="4288185" cy="813000"/>
          </a:xfrm>
        </p:spPr>
        <p:txBody>
          <a:bodyPr/>
          <a:lstStyle/>
          <a:p>
            <a:r>
              <a:rPr lang="es-ES_tradnl"/>
              <a:t>Ejemplo de uso Singleton</a:t>
            </a:r>
            <a:endParaRPr lang="es-CL" dirty="0"/>
          </a:p>
        </p:txBody>
      </p:sp>
      <p:pic>
        <p:nvPicPr>
          <p:cNvPr id="5" name="Imagen 4">
            <a:extLst>
              <a:ext uri="{FF2B5EF4-FFF2-40B4-BE49-F238E27FC236}">
                <a16:creationId xmlns:a16="http://schemas.microsoft.com/office/drawing/2014/main" xmlns="" id="{B32DD40B-3E60-4EF1-87E3-9506C442685C}"/>
              </a:ext>
            </a:extLst>
          </p:cNvPr>
          <p:cNvPicPr>
            <a:picLocks noChangeAspect="1"/>
          </p:cNvPicPr>
          <p:nvPr/>
        </p:nvPicPr>
        <p:blipFill>
          <a:blip r:embed="rId2"/>
          <a:stretch>
            <a:fillRect/>
          </a:stretch>
        </p:blipFill>
        <p:spPr>
          <a:xfrm>
            <a:off x="1251283" y="3787500"/>
            <a:ext cx="6202903" cy="2481161"/>
          </a:xfrm>
          <a:prstGeom prst="rect">
            <a:avLst/>
          </a:prstGeom>
        </p:spPr>
      </p:pic>
    </p:spTree>
    <p:extLst>
      <p:ext uri="{BB962C8B-B14F-4D97-AF65-F5344CB8AC3E}">
        <p14:creationId xmlns:p14="http://schemas.microsoft.com/office/powerpoint/2010/main" val="33852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a:xfrm>
            <a:off x="3004575" y="3476150"/>
            <a:ext cx="5995800" cy="2299008"/>
          </a:xfrm>
        </p:spPr>
        <p:txBody>
          <a:bodyPr/>
          <a:lstStyle/>
          <a:p>
            <a:r>
              <a:rPr lang="es-ES_tradnl" dirty="0"/>
              <a:t>Diseño de </a:t>
            </a:r>
            <a:br>
              <a:rPr lang="es-ES_tradnl" dirty="0"/>
            </a:br>
            <a:r>
              <a:rPr lang="es-ES_tradnl" dirty="0"/>
              <a:t>Interfaz de </a:t>
            </a:r>
            <a:br>
              <a:rPr lang="es-ES_tradnl" dirty="0"/>
            </a:br>
            <a:r>
              <a:rPr lang="es-ES_tradnl" dirty="0"/>
              <a:t>Usuario</a:t>
            </a:r>
          </a:p>
        </p:txBody>
      </p:sp>
    </p:spTree>
    <p:extLst>
      <p:ext uri="{BB962C8B-B14F-4D97-AF65-F5344CB8AC3E}">
        <p14:creationId xmlns:p14="http://schemas.microsoft.com/office/powerpoint/2010/main" val="167984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49"/>
            <a:ext cx="5995800" cy="2459429"/>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DISEÑANDO NUESTRO SOFTWARE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F9F25D1C-CCF0-4E8A-8B5A-ADB1C54E94C5}"/>
              </a:ext>
            </a:extLst>
          </p:cNvPr>
          <p:cNvSpPr>
            <a:spLocks noGrp="1"/>
          </p:cNvSpPr>
          <p:nvPr>
            <p:ph type="body" idx="1"/>
          </p:nvPr>
        </p:nvSpPr>
        <p:spPr/>
        <p:txBody>
          <a:bodyPr/>
          <a:lstStyle/>
          <a:p>
            <a:pPr algn="just"/>
            <a:r>
              <a:rPr lang="es-CL" dirty="0"/>
              <a:t>El diseño de la interfaz de usuario es una parte esencial del proceso de diseño de software. </a:t>
            </a:r>
          </a:p>
          <a:p>
            <a:pPr algn="just"/>
            <a:r>
              <a:rPr lang="es-CL" dirty="0"/>
              <a:t>A través este diseño debemos asegurar que la interacción entre lo humano y la máquina permitirá una operación y control efectivos del hardware y software. </a:t>
            </a:r>
          </a:p>
          <a:p>
            <a:pPr algn="just"/>
            <a:r>
              <a:rPr lang="es-CL" dirty="0"/>
              <a:t>Además, debe estar diseñado para que coincida con las habilidades, experiencia y expectativas de sus usuarios antes de su uso.</a:t>
            </a:r>
          </a:p>
          <a:p>
            <a:pPr algn="just"/>
            <a:endParaRPr lang="es-CL" dirty="0"/>
          </a:p>
          <a:p>
            <a:pPr algn="just"/>
            <a:endParaRPr lang="es-CL" dirty="0"/>
          </a:p>
        </p:txBody>
      </p:sp>
      <p:sp>
        <p:nvSpPr>
          <p:cNvPr id="3" name="Título 2">
            <a:extLst>
              <a:ext uri="{FF2B5EF4-FFF2-40B4-BE49-F238E27FC236}">
                <a16:creationId xmlns:a16="http://schemas.microsoft.com/office/drawing/2014/main" xmlns="" id="{82BBD006-0FE5-4E5F-9874-C22DEDB5D9AB}"/>
              </a:ext>
            </a:extLst>
          </p:cNvPr>
          <p:cNvSpPr>
            <a:spLocks noGrp="1"/>
          </p:cNvSpPr>
          <p:nvPr>
            <p:ph type="title"/>
          </p:nvPr>
        </p:nvSpPr>
        <p:spPr/>
        <p:txBody>
          <a:bodyPr/>
          <a:lstStyle/>
          <a:p>
            <a:r>
              <a:rPr lang="es-ES_tradnl" dirty="0"/>
              <a:t>Diseño Interfaz Usuario</a:t>
            </a:r>
            <a:endParaRPr lang="es-CL" dirty="0"/>
          </a:p>
        </p:txBody>
      </p:sp>
      <p:pic>
        <p:nvPicPr>
          <p:cNvPr id="7170" name="Picture 2" descr="http://4.bp.blogspot.com/-OpttZPyE_80/UJHEltJtq_I/AAAAAAAAAKM/b6gZIIR6Mek/s640/1281405154864-1281402297130-comunicabilidad1.gif">
            <a:extLst>
              <a:ext uri="{FF2B5EF4-FFF2-40B4-BE49-F238E27FC236}">
                <a16:creationId xmlns:a16="http://schemas.microsoft.com/office/drawing/2014/main" xmlns="" id="{405AC742-DFE7-436F-817B-83FAA9CD2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589" y="4205809"/>
            <a:ext cx="3184859" cy="243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431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452" y="4170278"/>
            <a:ext cx="4767928" cy="2547249"/>
          </a:xfrm>
          <a:prstGeom prst="rect">
            <a:avLst/>
          </a:prstGeom>
        </p:spPr>
      </p:pic>
      <p:sp>
        <p:nvSpPr>
          <p:cNvPr id="3" name="Título 2">
            <a:extLst>
              <a:ext uri="{FF2B5EF4-FFF2-40B4-BE49-F238E27FC236}">
                <a16:creationId xmlns:a16="http://schemas.microsoft.com/office/drawing/2014/main" xmlns="" id="{F4C34682-7FDF-42E6-A4B2-AC9D8F6423CE}"/>
              </a:ext>
            </a:extLst>
          </p:cNvPr>
          <p:cNvSpPr>
            <a:spLocks noGrp="1"/>
          </p:cNvSpPr>
          <p:nvPr>
            <p:ph type="title"/>
          </p:nvPr>
        </p:nvSpPr>
        <p:spPr>
          <a:xfrm>
            <a:off x="1780674" y="673767"/>
            <a:ext cx="4668252" cy="351957"/>
          </a:xfrm>
        </p:spPr>
        <p:txBody>
          <a:bodyPr/>
          <a:lstStyle/>
          <a:p>
            <a:r>
              <a:rPr lang="es-CL" b="1" dirty="0">
                <a:solidFill>
                  <a:schemeClr val="bg1"/>
                </a:solidFill>
                <a:latin typeface="Candara"/>
                <a:cs typeface="Candara"/>
              </a:rPr>
              <a:t>Representando la </a:t>
            </a:r>
            <a:br>
              <a:rPr lang="es-CL" b="1" dirty="0">
                <a:solidFill>
                  <a:schemeClr val="bg1"/>
                </a:solidFill>
                <a:latin typeface="Candara"/>
                <a:cs typeface="Candara"/>
              </a:rPr>
            </a:br>
            <a:r>
              <a:rPr lang="es-CL" b="1" dirty="0">
                <a:solidFill>
                  <a:schemeClr val="bg1"/>
                </a:solidFill>
                <a:latin typeface="Candara"/>
                <a:cs typeface="Candara"/>
              </a:rPr>
              <a:t>Interfaz de Usuario</a:t>
            </a:r>
            <a:r>
              <a:rPr lang="es-CL" sz="3200" b="1" dirty="0">
                <a:solidFill>
                  <a:schemeClr val="bg1"/>
                </a:solidFill>
                <a:latin typeface="Candara"/>
                <a:cs typeface="Candara"/>
              </a:rPr>
              <a:t/>
            </a:r>
            <a:br>
              <a:rPr lang="es-CL" sz="3200" b="1" dirty="0">
                <a:solidFill>
                  <a:schemeClr val="bg1"/>
                </a:solidFill>
                <a:latin typeface="Candara"/>
                <a:cs typeface="Candara"/>
              </a:rPr>
            </a:br>
            <a:endParaRPr lang="es-CL" dirty="0"/>
          </a:p>
        </p:txBody>
      </p:sp>
      <p:sp>
        <p:nvSpPr>
          <p:cNvPr id="4" name="Marcador de texto 3">
            <a:extLst>
              <a:ext uri="{FF2B5EF4-FFF2-40B4-BE49-F238E27FC236}">
                <a16:creationId xmlns:a16="http://schemas.microsoft.com/office/drawing/2014/main" xmlns="" id="{1CDDF57D-3604-4100-BA0E-E1CDA401E68A}"/>
              </a:ext>
            </a:extLst>
          </p:cNvPr>
          <p:cNvSpPr>
            <a:spLocks noGrp="1"/>
          </p:cNvSpPr>
          <p:nvPr>
            <p:ph type="body" idx="1"/>
          </p:nvPr>
        </p:nvSpPr>
        <p:spPr>
          <a:xfrm>
            <a:off x="0" y="1218600"/>
            <a:ext cx="8614611" cy="5137800"/>
          </a:xfrm>
        </p:spPr>
        <p:txBody>
          <a:bodyPr/>
          <a:lstStyle/>
          <a:p>
            <a:pPr algn="just"/>
            <a:r>
              <a:rPr lang="es-CL" dirty="0"/>
              <a:t>El concepto de </a:t>
            </a:r>
            <a:r>
              <a:rPr lang="es-CL" b="1" dirty="0"/>
              <a:t>experiencia de Usuario (UX) </a:t>
            </a:r>
            <a:r>
              <a:rPr lang="es-CL" dirty="0"/>
              <a:t>considera los </a:t>
            </a:r>
            <a:r>
              <a:rPr lang="es-CL" b="1" dirty="0"/>
              <a:t>factores y elementos </a:t>
            </a:r>
            <a:r>
              <a:rPr lang="es-CL" dirty="0"/>
              <a:t>relativos a la</a:t>
            </a:r>
            <a:r>
              <a:rPr lang="es-CL" b="1" dirty="0"/>
              <a:t> interacción del usuario </a:t>
            </a:r>
            <a:r>
              <a:rPr lang="es-CL" dirty="0"/>
              <a:t>con un</a:t>
            </a:r>
            <a:r>
              <a:rPr lang="es-CL" b="1" dirty="0"/>
              <a:t> entorno</a:t>
            </a:r>
            <a:r>
              <a:rPr lang="es-CL" dirty="0"/>
              <a:t> </a:t>
            </a:r>
            <a:r>
              <a:rPr lang="es-CL" b="1" dirty="0"/>
              <a:t>de software</a:t>
            </a:r>
            <a:r>
              <a:rPr lang="es-CL" dirty="0"/>
              <a:t> o dispositivo concretos, generando una </a:t>
            </a:r>
            <a:r>
              <a:rPr lang="es-CL" b="1" dirty="0"/>
              <a:t>percepción positiva o negativa</a:t>
            </a:r>
            <a:r>
              <a:rPr lang="es-CL" dirty="0"/>
              <a:t> de dicho servicio, producto o dispositivo, en nuestro caso del software, por ello que es importante </a:t>
            </a:r>
            <a:r>
              <a:rPr lang="es-CL" b="1" dirty="0"/>
              <a:t>conocer a nuestro usuario</a:t>
            </a:r>
            <a:r>
              <a:rPr lang="es-CL" dirty="0"/>
              <a:t>, su </a:t>
            </a:r>
            <a:r>
              <a:rPr lang="es-CL" b="1" dirty="0"/>
              <a:t>comportamiento</a:t>
            </a:r>
            <a:r>
              <a:rPr lang="es-CL" dirty="0"/>
              <a:t>, </a:t>
            </a:r>
            <a:r>
              <a:rPr lang="es-CL" b="1" dirty="0"/>
              <a:t>necesidades</a:t>
            </a:r>
            <a:r>
              <a:rPr lang="es-CL" dirty="0"/>
              <a:t> </a:t>
            </a:r>
            <a:r>
              <a:rPr lang="es-CL" b="1" dirty="0"/>
              <a:t>e</a:t>
            </a:r>
            <a:r>
              <a:rPr lang="es-CL" dirty="0"/>
              <a:t> </a:t>
            </a:r>
            <a:r>
              <a:rPr lang="es-CL" b="1" dirty="0"/>
              <a:t>intereses , </a:t>
            </a:r>
            <a:r>
              <a:rPr lang="es-CL" dirty="0"/>
              <a:t>para lo cual se apoya en diversas disciplinas que estudian el comportamiento del usuario, entre ellas, </a:t>
            </a:r>
            <a:r>
              <a:rPr lang="es-CL" i="1" dirty="0" err="1"/>
              <a:t>design</a:t>
            </a:r>
            <a:r>
              <a:rPr lang="es-CL" i="1" dirty="0"/>
              <a:t> </a:t>
            </a:r>
            <a:r>
              <a:rPr lang="es-CL" i="1" dirty="0" err="1"/>
              <a:t>thinking</a:t>
            </a:r>
            <a:r>
              <a:rPr lang="es-CL" b="1" dirty="0"/>
              <a:t>.</a:t>
            </a:r>
            <a:endParaRPr lang="es-ES_tradnl"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938373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819" y="3775587"/>
            <a:ext cx="6072238" cy="2732507"/>
          </a:xfrm>
          <a:prstGeom prst="rect">
            <a:avLst/>
          </a:prstGeom>
        </p:spPr>
      </p:pic>
      <p:sp>
        <p:nvSpPr>
          <p:cNvPr id="7" name="Título 6">
            <a:extLst>
              <a:ext uri="{FF2B5EF4-FFF2-40B4-BE49-F238E27FC236}">
                <a16:creationId xmlns:a16="http://schemas.microsoft.com/office/drawing/2014/main" xmlns="" id="{24F46B2F-6197-44DD-AD3B-D1E56CE0646C}"/>
              </a:ext>
            </a:extLst>
          </p:cNvPr>
          <p:cNvSpPr>
            <a:spLocks noGrp="1"/>
          </p:cNvSpPr>
          <p:nvPr>
            <p:ph type="title"/>
          </p:nvPr>
        </p:nvSpPr>
        <p:spPr/>
        <p:txBody>
          <a:bodyPr/>
          <a:lstStyle/>
          <a:p>
            <a:r>
              <a:rPr lang="es-CL" b="1" dirty="0">
                <a:solidFill>
                  <a:schemeClr val="bg1"/>
                </a:solidFill>
                <a:latin typeface="Candara"/>
                <a:cs typeface="Candara"/>
              </a:rPr>
              <a:t>Prototipado</a:t>
            </a:r>
            <a:endParaRPr lang="es-CL" dirty="0"/>
          </a:p>
        </p:txBody>
      </p:sp>
      <p:sp>
        <p:nvSpPr>
          <p:cNvPr id="8" name="Marcador de texto 7">
            <a:extLst>
              <a:ext uri="{FF2B5EF4-FFF2-40B4-BE49-F238E27FC236}">
                <a16:creationId xmlns:a16="http://schemas.microsoft.com/office/drawing/2014/main" xmlns="" id="{BB93E781-5E7F-4A1E-9E87-357A1EB32DA0}"/>
              </a:ext>
            </a:extLst>
          </p:cNvPr>
          <p:cNvSpPr>
            <a:spLocks noGrp="1"/>
          </p:cNvSpPr>
          <p:nvPr>
            <p:ph type="body" idx="1"/>
          </p:nvPr>
        </p:nvSpPr>
        <p:spPr>
          <a:xfrm>
            <a:off x="401054" y="1218600"/>
            <a:ext cx="8448796" cy="5137800"/>
          </a:xfrm>
        </p:spPr>
        <p:txBody>
          <a:bodyPr/>
          <a:lstStyle/>
          <a:p>
            <a:pPr algn="just"/>
            <a:r>
              <a:rPr lang="es-CL" dirty="0"/>
              <a:t>El </a:t>
            </a:r>
            <a:r>
              <a:rPr lang="es-CL" b="1" dirty="0"/>
              <a:t>Prototipado de software </a:t>
            </a:r>
            <a:r>
              <a:rPr lang="es-CL" dirty="0"/>
              <a:t>se refiere a la </a:t>
            </a:r>
            <a:r>
              <a:rPr lang="es-CL" b="1" dirty="0"/>
              <a:t>generación de diseños o implementaciones parciales de un sistema que simula el sistema final </a:t>
            </a:r>
            <a:r>
              <a:rPr lang="es-CL" dirty="0"/>
              <a:t>que se desea lograr, con la finalidad de </a:t>
            </a:r>
            <a:r>
              <a:rPr lang="es-CL" b="1" dirty="0"/>
              <a:t>realizar revisiones</a:t>
            </a:r>
            <a:r>
              <a:rPr lang="es-CL" dirty="0"/>
              <a:t> sobre diversos aspectos del sistema durante su desarrollo y permitir a los </a:t>
            </a:r>
            <a:r>
              <a:rPr lang="es-CL" b="1" dirty="0"/>
              <a:t>usuarios interactuar y explorar</a:t>
            </a:r>
            <a:r>
              <a:rPr lang="es-CL" dirty="0"/>
              <a:t> sus posibilidades.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454131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04" y="2241754"/>
            <a:ext cx="4453129" cy="3156155"/>
          </a:xfrm>
          <a:prstGeom prst="rect">
            <a:avLst/>
          </a:prstGeom>
        </p:spPr>
      </p:pic>
      <p:sp>
        <p:nvSpPr>
          <p:cNvPr id="7" name="Título 6">
            <a:extLst>
              <a:ext uri="{FF2B5EF4-FFF2-40B4-BE49-F238E27FC236}">
                <a16:creationId xmlns:a16="http://schemas.microsoft.com/office/drawing/2014/main" xmlns="" id="{6EFB1E80-CDBA-4B47-8057-B415BFE06549}"/>
              </a:ext>
            </a:extLst>
          </p:cNvPr>
          <p:cNvSpPr>
            <a:spLocks noGrp="1"/>
          </p:cNvSpPr>
          <p:nvPr>
            <p:ph type="title"/>
          </p:nvPr>
        </p:nvSpPr>
        <p:spPr/>
        <p:txBody>
          <a:bodyPr/>
          <a:lstStyle/>
          <a:p>
            <a:r>
              <a:rPr lang="es-ES_tradnl" dirty="0"/>
              <a:t>Prototipos</a:t>
            </a:r>
            <a:endParaRPr lang="es-CL" dirty="0"/>
          </a:p>
        </p:txBody>
      </p:sp>
      <p:sp>
        <p:nvSpPr>
          <p:cNvPr id="8" name="Marcador de texto 7">
            <a:extLst>
              <a:ext uri="{FF2B5EF4-FFF2-40B4-BE49-F238E27FC236}">
                <a16:creationId xmlns:a16="http://schemas.microsoft.com/office/drawing/2014/main" xmlns="" id="{C44D2568-34BB-425F-A7A8-D33A94E54464}"/>
              </a:ext>
            </a:extLst>
          </p:cNvPr>
          <p:cNvSpPr>
            <a:spLocks noGrp="1"/>
          </p:cNvSpPr>
          <p:nvPr>
            <p:ph type="body" idx="1"/>
          </p:nvPr>
        </p:nvSpPr>
        <p:spPr>
          <a:xfrm>
            <a:off x="4734232" y="1218600"/>
            <a:ext cx="4128663" cy="5137800"/>
          </a:xfrm>
        </p:spPr>
        <p:txBody>
          <a:bodyPr/>
          <a:lstStyle/>
          <a:p>
            <a:pPr algn="just"/>
            <a:r>
              <a:rPr lang="es-CL" dirty="0"/>
              <a:t>Generalmente, los prototipos se utilizan para </a:t>
            </a:r>
            <a:r>
              <a:rPr lang="es-CL" b="1" dirty="0"/>
              <a:t>evaluar aspectos de usabilidad y accesibilidad</a:t>
            </a:r>
            <a:r>
              <a:rPr lang="es-CL" dirty="0"/>
              <a:t>, permitiendo al equipo de desarrollo  </a:t>
            </a:r>
            <a:r>
              <a:rPr lang="es-CL" b="1" dirty="0"/>
              <a:t>comprobar requisitos</a:t>
            </a:r>
            <a:r>
              <a:rPr lang="es-CL" dirty="0"/>
              <a:t>, elegir el </a:t>
            </a:r>
            <a:r>
              <a:rPr lang="es-CL" b="1" dirty="0"/>
              <a:t>diseño de las interfases de usuarios </a:t>
            </a:r>
            <a:r>
              <a:rPr lang="es-CL" dirty="0"/>
              <a:t>y permiten otorgar una visibilidad al concepto de </a:t>
            </a:r>
            <a:r>
              <a:rPr lang="es-CL" b="1" dirty="0"/>
              <a:t>diseño centrado en el usuario</a:t>
            </a:r>
            <a:r>
              <a:rPr lang="es-CL" dirty="0"/>
              <a:t> de forma temprana en las primeras fases del desarrollo.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1540713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3" y="3873530"/>
            <a:ext cx="8745794" cy="2984470"/>
          </a:xfrm>
          <a:prstGeom prst="rect">
            <a:avLst/>
          </a:prstGeom>
        </p:spPr>
      </p:pic>
      <p:sp>
        <p:nvSpPr>
          <p:cNvPr id="7" name="Título 6">
            <a:extLst>
              <a:ext uri="{FF2B5EF4-FFF2-40B4-BE49-F238E27FC236}">
                <a16:creationId xmlns:a16="http://schemas.microsoft.com/office/drawing/2014/main" xmlns="" id="{DE9590A3-44E5-4AB0-85A9-02020CFA926F}"/>
              </a:ext>
            </a:extLst>
          </p:cNvPr>
          <p:cNvSpPr>
            <a:spLocks noGrp="1"/>
          </p:cNvSpPr>
          <p:nvPr>
            <p:ph type="title"/>
          </p:nvPr>
        </p:nvSpPr>
        <p:spPr/>
        <p:txBody>
          <a:bodyPr/>
          <a:lstStyle/>
          <a:p>
            <a:r>
              <a:rPr lang="es-ES_tradnl" dirty="0"/>
              <a:t>Técnicas de Prototipado</a:t>
            </a:r>
            <a:endParaRPr lang="es-CL" dirty="0"/>
          </a:p>
        </p:txBody>
      </p:sp>
      <p:sp>
        <p:nvSpPr>
          <p:cNvPr id="8" name="Marcador de texto 7">
            <a:extLst>
              <a:ext uri="{FF2B5EF4-FFF2-40B4-BE49-F238E27FC236}">
                <a16:creationId xmlns:a16="http://schemas.microsoft.com/office/drawing/2014/main" xmlns="" id="{1B3B6539-F491-428B-BA47-645B7525B622}"/>
              </a:ext>
            </a:extLst>
          </p:cNvPr>
          <p:cNvSpPr>
            <a:spLocks noGrp="1"/>
          </p:cNvSpPr>
          <p:nvPr>
            <p:ph type="body" idx="1"/>
          </p:nvPr>
        </p:nvSpPr>
        <p:spPr>
          <a:xfrm>
            <a:off x="368968" y="1218600"/>
            <a:ext cx="8480881" cy="5137800"/>
          </a:xfrm>
        </p:spPr>
        <p:txBody>
          <a:bodyPr/>
          <a:lstStyle/>
          <a:p>
            <a:pPr algn="just"/>
            <a:r>
              <a:rPr lang="es-CL" dirty="0"/>
              <a:t>Las </a:t>
            </a:r>
            <a:r>
              <a:rPr lang="es-CL" b="1" dirty="0"/>
              <a:t>técnicas de prototipado </a:t>
            </a:r>
            <a:r>
              <a:rPr lang="es-CL" dirty="0"/>
              <a:t>se clasifican en dos categorías, las de baja fidelidad y las de alta fidelidad.</a:t>
            </a:r>
          </a:p>
          <a:p>
            <a:pPr algn="just"/>
            <a:r>
              <a:rPr lang="es-CL" dirty="0"/>
              <a:t> Las técnicas de </a:t>
            </a:r>
            <a:r>
              <a:rPr lang="es-CL" b="1" dirty="0"/>
              <a:t>baja fidelidad</a:t>
            </a:r>
            <a:r>
              <a:rPr lang="es-CL" dirty="0"/>
              <a:t> consideran aspectos del sistema de forma general </a:t>
            </a:r>
            <a:r>
              <a:rPr lang="es-CL" b="1" dirty="0"/>
              <a:t>sin detalles específicos, </a:t>
            </a:r>
            <a:r>
              <a:rPr lang="es-CL" dirty="0"/>
              <a:t>además de ser </a:t>
            </a:r>
            <a:r>
              <a:rPr lang="es-CL" b="1" dirty="0"/>
              <a:t>más baratos y rápidos de construir</a:t>
            </a:r>
            <a:r>
              <a:rPr lang="es-CL" dirty="0"/>
              <a:t>, y no requieren de expertos en implementación.</a:t>
            </a:r>
            <a:endParaRPr lang="es-ES_tradnl" sz="2200" dirty="0">
              <a:solidFill>
                <a:schemeClr val="tx2">
                  <a:lumMod val="50000"/>
                </a:schemeClr>
              </a:solidFill>
            </a:endParaRPr>
          </a:p>
          <a:p>
            <a:endParaRPr lang="es-CL" dirty="0"/>
          </a:p>
        </p:txBody>
      </p:sp>
    </p:spTree>
    <p:extLst>
      <p:ext uri="{BB962C8B-B14F-4D97-AF65-F5344CB8AC3E}">
        <p14:creationId xmlns:p14="http://schemas.microsoft.com/office/powerpoint/2010/main" val="1807265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0223" r="20835"/>
          <a:stretch/>
        </p:blipFill>
        <p:spPr>
          <a:xfrm>
            <a:off x="862780" y="2086897"/>
            <a:ext cx="3170905" cy="3048000"/>
          </a:xfrm>
          <a:prstGeom prst="rect">
            <a:avLst/>
          </a:prstGeom>
        </p:spPr>
      </p:pic>
      <p:sp>
        <p:nvSpPr>
          <p:cNvPr id="7" name="Título 6">
            <a:extLst>
              <a:ext uri="{FF2B5EF4-FFF2-40B4-BE49-F238E27FC236}">
                <a16:creationId xmlns:a16="http://schemas.microsoft.com/office/drawing/2014/main" xmlns="" id="{EA7B7F34-1C6E-43E7-84D7-97C27AE5BCFB}"/>
              </a:ext>
            </a:extLst>
          </p:cNvPr>
          <p:cNvSpPr>
            <a:spLocks noGrp="1"/>
          </p:cNvSpPr>
          <p:nvPr>
            <p:ph type="title"/>
          </p:nvPr>
        </p:nvSpPr>
        <p:spPr/>
        <p:txBody>
          <a:bodyPr/>
          <a:lstStyle/>
          <a:p>
            <a:r>
              <a:rPr lang="es-ES_tradnl" dirty="0"/>
              <a:t>Alta Fidelidad</a:t>
            </a:r>
            <a:endParaRPr lang="es-CL" dirty="0"/>
          </a:p>
        </p:txBody>
      </p:sp>
      <p:sp>
        <p:nvSpPr>
          <p:cNvPr id="8" name="Marcador de texto 7">
            <a:extLst>
              <a:ext uri="{FF2B5EF4-FFF2-40B4-BE49-F238E27FC236}">
                <a16:creationId xmlns:a16="http://schemas.microsoft.com/office/drawing/2014/main" xmlns="" id="{75E744DB-900E-47E8-8DAF-63D8D137C279}"/>
              </a:ext>
            </a:extLst>
          </p:cNvPr>
          <p:cNvSpPr>
            <a:spLocks noGrp="1"/>
          </p:cNvSpPr>
          <p:nvPr>
            <p:ph type="body" idx="1"/>
          </p:nvPr>
        </p:nvSpPr>
        <p:spPr>
          <a:xfrm>
            <a:off x="4208462" y="1218600"/>
            <a:ext cx="4486359" cy="4779933"/>
          </a:xfrm>
        </p:spPr>
        <p:txBody>
          <a:bodyPr/>
          <a:lstStyle/>
          <a:p>
            <a:pPr algn="just"/>
            <a:r>
              <a:rPr lang="es-CL" dirty="0"/>
              <a:t>Por otro lado, las de </a:t>
            </a:r>
            <a:r>
              <a:rPr lang="es-CL" b="1" dirty="0"/>
              <a:t>alta fidelidad </a:t>
            </a:r>
            <a:r>
              <a:rPr lang="es-CL" dirty="0"/>
              <a:t>representan </a:t>
            </a:r>
            <a:r>
              <a:rPr lang="es-CL" b="1" dirty="0"/>
              <a:t>aspectos del sistema más precisos</a:t>
            </a:r>
            <a:r>
              <a:rPr lang="es-CL" dirty="0"/>
              <a:t>, logrando una interacción concreta y apegada al resultado final, además que requieren </a:t>
            </a:r>
            <a:r>
              <a:rPr lang="es-CL" b="1" dirty="0"/>
              <a:t>mayor tiempo de construcción</a:t>
            </a:r>
            <a:r>
              <a:rPr lang="es-CL" dirty="0"/>
              <a:t>, ya que se acercan al resultado final del producto y por lo tanto implica mayores recursos</a:t>
            </a:r>
          </a:p>
        </p:txBody>
      </p:sp>
    </p:spTree>
    <p:extLst>
      <p:ext uri="{BB962C8B-B14F-4D97-AF65-F5344CB8AC3E}">
        <p14:creationId xmlns:p14="http://schemas.microsoft.com/office/powerpoint/2010/main" val="2418892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89936" y="480174"/>
            <a:ext cx="6334621" cy="400110"/>
          </a:xfrm>
          <a:prstGeom prst="rect">
            <a:avLst/>
          </a:prstGeom>
        </p:spPr>
        <p:txBody>
          <a:bodyPr wrap="square">
            <a:spAutoFit/>
          </a:bodyPr>
          <a:lstStyle/>
          <a:p>
            <a:pPr algn="ctr"/>
            <a:r>
              <a:rPr lang="es-CL" sz="2000" b="1" dirty="0">
                <a:solidFill>
                  <a:schemeClr val="bg1"/>
                </a:solidFill>
                <a:latin typeface="Candara"/>
                <a:cs typeface="Candara"/>
              </a:rPr>
              <a:t>Representando la Interfaz de Usuario</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36" y="2758260"/>
            <a:ext cx="8059010" cy="3410129"/>
          </a:xfrm>
          <a:prstGeom prst="rect">
            <a:avLst/>
          </a:prstGeom>
        </p:spPr>
      </p:pic>
      <p:sp>
        <p:nvSpPr>
          <p:cNvPr id="8" name="Marcador de texto 7">
            <a:extLst>
              <a:ext uri="{FF2B5EF4-FFF2-40B4-BE49-F238E27FC236}">
                <a16:creationId xmlns:a16="http://schemas.microsoft.com/office/drawing/2014/main" xmlns="" id="{2AE2CB93-2C53-4E12-9663-26E762859D09}"/>
              </a:ext>
            </a:extLst>
          </p:cNvPr>
          <p:cNvSpPr>
            <a:spLocks noGrp="1"/>
          </p:cNvSpPr>
          <p:nvPr>
            <p:ph type="body" idx="1"/>
          </p:nvPr>
        </p:nvSpPr>
        <p:spPr>
          <a:xfrm>
            <a:off x="368968" y="1218600"/>
            <a:ext cx="8480882" cy="5137800"/>
          </a:xfrm>
        </p:spPr>
        <p:txBody>
          <a:bodyPr/>
          <a:lstStyle/>
          <a:p>
            <a:pPr algn="just"/>
            <a:r>
              <a:rPr lang="es-CL" dirty="0"/>
              <a:t>En los prototipos de </a:t>
            </a:r>
            <a:r>
              <a:rPr lang="es-CL" b="1" dirty="0"/>
              <a:t>baja fidelidad o estáticos</a:t>
            </a:r>
            <a:r>
              <a:rPr lang="es-CL" dirty="0"/>
              <a:t>, se aplican técnicas de </a:t>
            </a:r>
            <a:r>
              <a:rPr lang="es-CL" b="1" dirty="0"/>
              <a:t>prototipado en papel</a:t>
            </a:r>
            <a:r>
              <a:rPr lang="es-CL" dirty="0"/>
              <a:t>, </a:t>
            </a:r>
            <a:r>
              <a:rPr lang="es-CL" b="1" dirty="0" err="1"/>
              <a:t>wireframes</a:t>
            </a:r>
            <a:r>
              <a:rPr lang="es-CL" dirty="0"/>
              <a:t> y </a:t>
            </a:r>
            <a:r>
              <a:rPr lang="es-CL" b="1" dirty="0"/>
              <a:t>mockups </a:t>
            </a:r>
            <a:r>
              <a:rPr lang="es-CL" dirty="0"/>
              <a:t>que reflejan aspectos a nivel de </a:t>
            </a:r>
            <a:r>
              <a:rPr lang="es-CL" b="1" dirty="0"/>
              <a:t>bocetos</a:t>
            </a:r>
            <a:r>
              <a:rPr lang="es-CL" dirty="0"/>
              <a:t>, </a:t>
            </a:r>
            <a:r>
              <a:rPr lang="es-CL" b="1" dirty="0"/>
              <a:t>estructura</a:t>
            </a:r>
            <a:r>
              <a:rPr lang="es-CL" dirty="0"/>
              <a:t>, </a:t>
            </a:r>
            <a:r>
              <a:rPr lang="es-CL" b="1" dirty="0"/>
              <a:t>navegación</a:t>
            </a:r>
            <a:r>
              <a:rPr lang="es-CL" dirty="0"/>
              <a:t> y </a:t>
            </a:r>
            <a:r>
              <a:rPr lang="es-CL" b="1" dirty="0"/>
              <a:t>diagramas</a:t>
            </a:r>
            <a:r>
              <a:rPr lang="es-CL" dirty="0"/>
              <a:t>.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130593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50" y="1376096"/>
            <a:ext cx="4536022" cy="4630994"/>
          </a:xfrm>
          <a:prstGeom prst="rect">
            <a:avLst/>
          </a:prstGeom>
        </p:spPr>
      </p:pic>
      <p:sp>
        <p:nvSpPr>
          <p:cNvPr id="7" name="Título 6">
            <a:extLst>
              <a:ext uri="{FF2B5EF4-FFF2-40B4-BE49-F238E27FC236}">
                <a16:creationId xmlns:a16="http://schemas.microsoft.com/office/drawing/2014/main" xmlns="" id="{3D3F7588-60A2-4489-BF09-573E355E9B53}"/>
              </a:ext>
            </a:extLst>
          </p:cNvPr>
          <p:cNvSpPr>
            <a:spLocks noGrp="1"/>
          </p:cNvSpPr>
          <p:nvPr>
            <p:ph type="title"/>
          </p:nvPr>
        </p:nvSpPr>
        <p:spPr/>
        <p:txBody>
          <a:bodyPr/>
          <a:lstStyle/>
          <a:p>
            <a:r>
              <a:rPr lang="es-ES_tradnl" dirty="0"/>
              <a:t>Prototipos dinámicos</a:t>
            </a:r>
            <a:endParaRPr lang="es-CL" dirty="0"/>
          </a:p>
        </p:txBody>
      </p:sp>
      <p:sp>
        <p:nvSpPr>
          <p:cNvPr id="8" name="Marcador de texto 7">
            <a:extLst>
              <a:ext uri="{FF2B5EF4-FFF2-40B4-BE49-F238E27FC236}">
                <a16:creationId xmlns:a16="http://schemas.microsoft.com/office/drawing/2014/main" xmlns="" id="{69DD94F1-1156-416D-9941-EBBF1B98885C}"/>
              </a:ext>
            </a:extLst>
          </p:cNvPr>
          <p:cNvSpPr>
            <a:spLocks noGrp="1"/>
          </p:cNvSpPr>
          <p:nvPr>
            <p:ph type="body" idx="1"/>
          </p:nvPr>
        </p:nvSpPr>
        <p:spPr>
          <a:xfrm>
            <a:off x="4924472" y="1376096"/>
            <a:ext cx="4055213" cy="5137800"/>
          </a:xfrm>
        </p:spPr>
        <p:txBody>
          <a:bodyPr/>
          <a:lstStyle/>
          <a:p>
            <a:pPr algn="just"/>
            <a:r>
              <a:rPr lang="es-CL" dirty="0"/>
              <a:t>En prototipos de </a:t>
            </a:r>
            <a:r>
              <a:rPr lang="es-CL" b="1" dirty="0"/>
              <a:t>alta fidelidad o dinámicos</a:t>
            </a:r>
            <a:r>
              <a:rPr lang="es-CL" dirty="0"/>
              <a:t>, se usan técnicas de </a:t>
            </a:r>
            <a:r>
              <a:rPr lang="es-CL" b="1" dirty="0"/>
              <a:t>desarrollo de aplicaciones </a:t>
            </a:r>
            <a:r>
              <a:rPr lang="es-CL" dirty="0"/>
              <a:t>con </a:t>
            </a:r>
            <a:r>
              <a:rPr lang="es-CL" b="1" dirty="0"/>
              <a:t>funcionalidades parciales o completas</a:t>
            </a:r>
            <a:r>
              <a:rPr lang="es-CL" dirty="0"/>
              <a:t>, como, por ejemplo, una aplicación Web en la cual </a:t>
            </a:r>
            <a:r>
              <a:rPr lang="es-CL" b="1" dirty="0"/>
              <a:t>se puede interactuar a través de sus páginas</a:t>
            </a:r>
            <a:r>
              <a:rPr lang="es-CL" dirty="0"/>
              <a:t>.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219907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13710" r="13548"/>
          <a:stretch/>
        </p:blipFill>
        <p:spPr>
          <a:xfrm>
            <a:off x="4572000" y="1620253"/>
            <a:ext cx="4511324" cy="3914178"/>
          </a:xfrm>
          <a:prstGeom prst="rect">
            <a:avLst/>
          </a:prstGeom>
          <a:ln>
            <a:noFill/>
          </a:ln>
          <a:effectLst>
            <a:softEdge rad="112500"/>
          </a:effectLst>
        </p:spPr>
      </p:pic>
      <p:sp>
        <p:nvSpPr>
          <p:cNvPr id="7" name="Título 6">
            <a:extLst>
              <a:ext uri="{FF2B5EF4-FFF2-40B4-BE49-F238E27FC236}">
                <a16:creationId xmlns:a16="http://schemas.microsoft.com/office/drawing/2014/main" xmlns="" id="{CA4F2D61-B1E3-4322-9EC1-B29E9E518AA9}"/>
              </a:ext>
            </a:extLst>
          </p:cNvPr>
          <p:cNvSpPr>
            <a:spLocks noGrp="1"/>
          </p:cNvSpPr>
          <p:nvPr>
            <p:ph type="title"/>
          </p:nvPr>
        </p:nvSpPr>
        <p:spPr/>
        <p:txBody>
          <a:bodyPr/>
          <a:lstStyle/>
          <a:p>
            <a:r>
              <a:rPr lang="es-ES_tradnl" dirty="0"/>
              <a:t>Prototipos dinámicos</a:t>
            </a:r>
            <a:endParaRPr lang="es-CL" dirty="0"/>
          </a:p>
        </p:txBody>
      </p:sp>
      <p:sp>
        <p:nvSpPr>
          <p:cNvPr id="8" name="Marcador de texto 7">
            <a:extLst>
              <a:ext uri="{FF2B5EF4-FFF2-40B4-BE49-F238E27FC236}">
                <a16:creationId xmlns:a16="http://schemas.microsoft.com/office/drawing/2014/main" xmlns="" id="{19A66219-E646-4D79-9594-F6A949172FE9}"/>
              </a:ext>
            </a:extLst>
          </p:cNvPr>
          <p:cNvSpPr>
            <a:spLocks noGrp="1"/>
          </p:cNvSpPr>
          <p:nvPr>
            <p:ph type="body" idx="1"/>
          </p:nvPr>
        </p:nvSpPr>
        <p:spPr>
          <a:xfrm>
            <a:off x="288758" y="1218600"/>
            <a:ext cx="3946357" cy="5137800"/>
          </a:xfrm>
        </p:spPr>
        <p:txBody>
          <a:bodyPr/>
          <a:lstStyle/>
          <a:p>
            <a:pPr algn="just"/>
            <a:r>
              <a:rPr lang="es-CL" dirty="0"/>
              <a:t>Los </a:t>
            </a:r>
            <a:r>
              <a:rPr lang="es-CL" b="1" dirty="0"/>
              <a:t>prototipos de alta fidelidad </a:t>
            </a:r>
            <a:r>
              <a:rPr lang="es-CL" dirty="0"/>
              <a:t> corresponden a </a:t>
            </a:r>
            <a:r>
              <a:rPr lang="es-CL" b="1" dirty="0"/>
              <a:t>aplicaciones que pueden funcionar</a:t>
            </a:r>
            <a:r>
              <a:rPr lang="es-CL" dirty="0"/>
              <a:t>, aunque sea parcialmente, estas aplicaciones deben ser codificadas y dispuestas </a:t>
            </a:r>
            <a:r>
              <a:rPr lang="es-CL" b="1" dirty="0"/>
              <a:t>para su exploración y obtención de experiencia de usuario</a:t>
            </a:r>
            <a:r>
              <a:rPr lang="es-CL" dirty="0"/>
              <a:t>.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555577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4604" r="4117"/>
          <a:stretch/>
        </p:blipFill>
        <p:spPr>
          <a:xfrm>
            <a:off x="103239" y="1932038"/>
            <a:ext cx="4415568" cy="3628103"/>
          </a:xfrm>
          <a:prstGeom prst="rect">
            <a:avLst/>
          </a:prstGeom>
        </p:spPr>
      </p:pic>
      <p:sp>
        <p:nvSpPr>
          <p:cNvPr id="7" name="Título 6">
            <a:extLst>
              <a:ext uri="{FF2B5EF4-FFF2-40B4-BE49-F238E27FC236}">
                <a16:creationId xmlns:a16="http://schemas.microsoft.com/office/drawing/2014/main" xmlns="" id="{11A806F1-E554-4376-9421-2E3A0E98BCCD}"/>
              </a:ext>
            </a:extLst>
          </p:cNvPr>
          <p:cNvSpPr>
            <a:spLocks noGrp="1"/>
          </p:cNvSpPr>
          <p:nvPr>
            <p:ph type="title"/>
          </p:nvPr>
        </p:nvSpPr>
        <p:spPr/>
        <p:txBody>
          <a:bodyPr/>
          <a:lstStyle/>
          <a:p>
            <a:r>
              <a:rPr lang="es-ES_tradnl" dirty="0"/>
              <a:t>Herramientas para los prototipos</a:t>
            </a:r>
            <a:endParaRPr lang="es-CL" dirty="0"/>
          </a:p>
        </p:txBody>
      </p:sp>
      <p:sp>
        <p:nvSpPr>
          <p:cNvPr id="8" name="Marcador de texto 7">
            <a:extLst>
              <a:ext uri="{FF2B5EF4-FFF2-40B4-BE49-F238E27FC236}">
                <a16:creationId xmlns:a16="http://schemas.microsoft.com/office/drawing/2014/main" xmlns="" id="{3D667D5C-D9DD-44FA-8EFE-488ED7F8B21D}"/>
              </a:ext>
            </a:extLst>
          </p:cNvPr>
          <p:cNvSpPr>
            <a:spLocks noGrp="1"/>
          </p:cNvSpPr>
          <p:nvPr>
            <p:ph type="body" idx="1"/>
          </p:nvPr>
        </p:nvSpPr>
        <p:spPr>
          <a:xfrm>
            <a:off x="4439674" y="1218600"/>
            <a:ext cx="4415568" cy="5137800"/>
          </a:xfrm>
        </p:spPr>
        <p:txBody>
          <a:bodyPr/>
          <a:lstStyle/>
          <a:p>
            <a:pPr algn="just"/>
            <a:r>
              <a:rPr lang="es-CL" dirty="0"/>
              <a:t>Para el </a:t>
            </a:r>
            <a:r>
              <a:rPr lang="es-CL" b="1" dirty="0"/>
              <a:t>desarrollo</a:t>
            </a:r>
            <a:r>
              <a:rPr lang="es-CL" dirty="0"/>
              <a:t> </a:t>
            </a:r>
            <a:r>
              <a:rPr lang="es-CL" b="1" dirty="0"/>
              <a:t>de los diversos prototipos</a:t>
            </a:r>
            <a:r>
              <a:rPr lang="es-CL" dirty="0"/>
              <a:t> existen varias  </a:t>
            </a:r>
            <a:r>
              <a:rPr lang="es-CL" b="1" dirty="0"/>
              <a:t>herramientas de software</a:t>
            </a:r>
            <a:r>
              <a:rPr lang="es-CL" dirty="0"/>
              <a:t> que se pueden utilizar, algunas de ellas gratuitas y otras pagadas, entre las más usadas está el </a:t>
            </a:r>
            <a:r>
              <a:rPr lang="es-CL" b="1" dirty="0"/>
              <a:t>software </a:t>
            </a:r>
            <a:r>
              <a:rPr lang="es-CL" b="1" dirty="0" err="1"/>
              <a:t>balsamiq</a:t>
            </a:r>
            <a:r>
              <a:rPr lang="es-CL" dirty="0"/>
              <a:t>, que posee una versión de prueba y una versión pagada, en los recursos de esta experiencia podrás encontrar material complementario para diseñar tus prototipos. </a:t>
            </a:r>
            <a:endParaRPr lang="es-ES_tradnl" sz="2200" dirty="0">
              <a:solidFill>
                <a:schemeClr val="tx2">
                  <a:lumMod val="50000"/>
                </a:schemeClr>
              </a:solidFill>
            </a:endParaRPr>
          </a:p>
          <a:p>
            <a:pPr algn="just"/>
            <a:endParaRPr lang="es-CL" dirty="0"/>
          </a:p>
        </p:txBody>
      </p:sp>
    </p:spTree>
    <p:extLst>
      <p:ext uri="{BB962C8B-B14F-4D97-AF65-F5344CB8AC3E}">
        <p14:creationId xmlns:p14="http://schemas.microsoft.com/office/powerpoint/2010/main" val="46061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esquinas redondeadas 6">
            <a:extLst>
              <a:ext uri="{FF2B5EF4-FFF2-40B4-BE49-F238E27FC236}">
                <a16:creationId xmlns:a16="http://schemas.microsoft.com/office/drawing/2014/main" xmlns="" id="{633F619E-01F5-4799-B947-E083978CC7B3}"/>
              </a:ext>
            </a:extLst>
          </p:cNvPr>
          <p:cNvSpPr/>
          <p:nvPr/>
        </p:nvSpPr>
        <p:spPr>
          <a:xfrm>
            <a:off x="652334" y="4305220"/>
            <a:ext cx="7788442" cy="881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esquinas redondeadas 7">
            <a:extLst>
              <a:ext uri="{FF2B5EF4-FFF2-40B4-BE49-F238E27FC236}">
                <a16:creationId xmlns:a16="http://schemas.microsoft.com/office/drawing/2014/main" xmlns="" id="{731C05A0-C734-4F75-BCEB-3305FCD968D1}"/>
              </a:ext>
            </a:extLst>
          </p:cNvPr>
          <p:cNvSpPr/>
          <p:nvPr/>
        </p:nvSpPr>
        <p:spPr>
          <a:xfrm>
            <a:off x="652334" y="5475941"/>
            <a:ext cx="7788442" cy="1142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r>
              <a:rPr lang="es-ES_tradnl" dirty="0"/>
              <a:t>¿en que estábamos….?</a:t>
            </a:r>
          </a:p>
        </p:txBody>
      </p:sp>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a:xfrm>
            <a:off x="294150" y="1218600"/>
            <a:ext cx="7967534" cy="3176937"/>
          </a:xfrm>
        </p:spPr>
        <p:txBody>
          <a:bodyPr/>
          <a:lstStyle/>
          <a:p>
            <a:pPr algn="just"/>
            <a:r>
              <a:rPr lang="es-ES_tradnl" dirty="0"/>
              <a:t>En la actividad anterior hemos podido revisar aspectos relacionados con el </a:t>
            </a:r>
            <a:r>
              <a:rPr lang="es-ES_tradnl" sz="3600" dirty="0"/>
              <a:t>proceso de levantamiento de requerimientos </a:t>
            </a:r>
            <a:r>
              <a:rPr lang="es-ES_tradnl" sz="2800" dirty="0"/>
              <a:t>y su estándar de documentación.</a:t>
            </a:r>
            <a:endParaRPr lang="es-CL" sz="3600" dirty="0"/>
          </a:p>
          <a:p>
            <a:pPr algn="just"/>
            <a:r>
              <a:rPr lang="es-CL" dirty="0"/>
              <a:t>En dicho proceso logramos identificar qué es lo que quiere el cliente, bajo dos miradas:</a:t>
            </a:r>
            <a:endParaRPr lang="es-ES_tradnl" dirty="0">
              <a:latin typeface="Calibri" panose="020F0502020204030204" pitchFamily="34" charset="0"/>
              <a:cs typeface="Calibri" panose="020F0502020204030204" pitchFamily="34" charset="0"/>
            </a:endParaRPr>
          </a:p>
        </p:txBody>
      </p:sp>
      <p:sp>
        <p:nvSpPr>
          <p:cNvPr id="5" name="Rectángulo 4">
            <a:extLst>
              <a:ext uri="{FF2B5EF4-FFF2-40B4-BE49-F238E27FC236}">
                <a16:creationId xmlns:a16="http://schemas.microsoft.com/office/drawing/2014/main" xmlns="" id="{80619B0E-E6A9-4175-81E6-652447BC3D6C}"/>
              </a:ext>
            </a:extLst>
          </p:cNvPr>
          <p:cNvSpPr/>
          <p:nvPr/>
        </p:nvSpPr>
        <p:spPr>
          <a:xfrm>
            <a:off x="473242" y="4310450"/>
            <a:ext cx="4277850" cy="2308324"/>
          </a:xfrm>
          <a:prstGeom prst="rect">
            <a:avLst/>
          </a:prstGeom>
        </p:spPr>
        <p:txBody>
          <a:bodyPr wrap="square">
            <a:spAutoFit/>
          </a:bodyPr>
          <a:lstStyle/>
          <a:p>
            <a:pPr marL="508000"/>
            <a:r>
              <a:rPr lang="es-ES_tradnl" sz="2400" dirty="0">
                <a:solidFill>
                  <a:schemeClr val="tx1"/>
                </a:solidFill>
                <a:latin typeface="Calibri" panose="020F0502020204030204" pitchFamily="34" charset="0"/>
              </a:rPr>
              <a:t>Qué es lo que quiere que realice el software.</a:t>
            </a:r>
          </a:p>
          <a:p>
            <a:pPr marL="508000"/>
            <a:endParaRPr lang="es-ES_tradnl" sz="2400" dirty="0">
              <a:solidFill>
                <a:schemeClr val="tx1"/>
              </a:solidFill>
              <a:latin typeface="Calibri" panose="020F0502020204030204" pitchFamily="34" charset="0"/>
            </a:endParaRPr>
          </a:p>
          <a:p>
            <a:pPr marL="508000" lvl="1"/>
            <a:r>
              <a:rPr lang="es-ES_tradnl" sz="2400" dirty="0">
                <a:solidFill>
                  <a:schemeClr val="tx1"/>
                </a:solidFill>
                <a:latin typeface="Calibri" panose="020F0502020204030204" pitchFamily="34" charset="0"/>
              </a:rPr>
              <a:t>Qué </a:t>
            </a:r>
            <a:r>
              <a:rPr lang="es-ES_tradnl" sz="2400" dirty="0">
                <a:solidFill>
                  <a:schemeClr val="tx1"/>
                </a:solidFill>
                <a:latin typeface="Calibri" panose="020F0502020204030204" pitchFamily="34" charset="0"/>
                <a:sym typeface="Franklin Gothic"/>
              </a:rPr>
              <a:t>características</a:t>
            </a:r>
            <a:r>
              <a:rPr lang="es-ES_tradnl" sz="2400" dirty="0">
                <a:solidFill>
                  <a:schemeClr val="tx1"/>
                </a:solidFill>
                <a:latin typeface="Calibri" panose="020F0502020204030204" pitchFamily="34" charset="0"/>
              </a:rPr>
              <a:t> de operación y funcionamiento se deben cumplir</a:t>
            </a:r>
            <a:endParaRPr lang="es-CL" sz="2400" dirty="0">
              <a:solidFill>
                <a:schemeClr val="tx1"/>
              </a:solidFill>
              <a:latin typeface="Calibri" panose="020F0502020204030204" pitchFamily="34" charset="0"/>
            </a:endParaRPr>
          </a:p>
        </p:txBody>
      </p:sp>
      <p:sp>
        <p:nvSpPr>
          <p:cNvPr id="6" name="Rectángulo 5">
            <a:extLst>
              <a:ext uri="{FF2B5EF4-FFF2-40B4-BE49-F238E27FC236}">
                <a16:creationId xmlns:a16="http://schemas.microsoft.com/office/drawing/2014/main" xmlns="" id="{879AF04A-DD8A-449F-9720-B6D969019032}"/>
              </a:ext>
            </a:extLst>
          </p:cNvPr>
          <p:cNvSpPr/>
          <p:nvPr/>
        </p:nvSpPr>
        <p:spPr>
          <a:xfrm>
            <a:off x="4572000" y="4305220"/>
            <a:ext cx="4277850" cy="2123658"/>
          </a:xfrm>
          <a:prstGeom prst="rect">
            <a:avLst/>
          </a:prstGeom>
        </p:spPr>
        <p:txBody>
          <a:bodyPr wrap="square">
            <a:spAutoFit/>
          </a:bodyPr>
          <a:lstStyle/>
          <a:p>
            <a:pPr marL="508000"/>
            <a:r>
              <a:rPr lang="es-ES_tradnl" sz="4400" dirty="0">
                <a:solidFill>
                  <a:schemeClr val="bg1"/>
                </a:solidFill>
                <a:latin typeface="Calibri" panose="020F0502020204030204" pitchFamily="34" charset="0"/>
              </a:rPr>
              <a:t>Funcional</a:t>
            </a:r>
          </a:p>
          <a:p>
            <a:pPr marL="508000"/>
            <a:endParaRPr lang="es-ES_tradnl" sz="4400" dirty="0">
              <a:solidFill>
                <a:schemeClr val="tx1"/>
              </a:solidFill>
              <a:latin typeface="Calibri" panose="020F0502020204030204" pitchFamily="34" charset="0"/>
            </a:endParaRPr>
          </a:p>
          <a:p>
            <a:pPr marL="508000" lvl="1"/>
            <a:r>
              <a:rPr lang="es-ES_tradnl" sz="4400" dirty="0">
                <a:solidFill>
                  <a:schemeClr val="bg1"/>
                </a:solidFill>
                <a:latin typeface="Calibri" panose="020F0502020204030204" pitchFamily="34" charset="0"/>
              </a:rPr>
              <a:t>No funcional</a:t>
            </a:r>
            <a:endParaRPr lang="es-CL" sz="4400" dirty="0">
              <a:solidFill>
                <a:schemeClr val="bg1"/>
              </a:solidFill>
              <a:latin typeface="Calibri" panose="020F0502020204030204" pitchFamily="34" charset="0"/>
            </a:endParaRPr>
          </a:p>
        </p:txBody>
      </p:sp>
    </p:spTree>
    <p:extLst>
      <p:ext uri="{BB962C8B-B14F-4D97-AF65-F5344CB8AC3E}">
        <p14:creationId xmlns:p14="http://schemas.microsoft.com/office/powerpoint/2010/main" val="2157473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D1165F9-1EF7-48A1-83E6-343E8B236586}"/>
              </a:ext>
            </a:extLst>
          </p:cNvPr>
          <p:cNvSpPr>
            <a:spLocks noGrp="1"/>
          </p:cNvSpPr>
          <p:nvPr>
            <p:ph type="title"/>
          </p:nvPr>
        </p:nvSpPr>
        <p:spPr/>
        <p:txBody>
          <a:bodyPr/>
          <a:lstStyle/>
          <a:p>
            <a:r>
              <a:rPr lang="es-ES_tradnl" dirty="0"/>
              <a:t>Usabilidad</a:t>
            </a:r>
            <a:endParaRPr lang="es-CL" dirty="0"/>
          </a:p>
        </p:txBody>
      </p:sp>
    </p:spTree>
    <p:extLst>
      <p:ext uri="{BB962C8B-B14F-4D97-AF65-F5344CB8AC3E}">
        <p14:creationId xmlns:p14="http://schemas.microsoft.com/office/powerpoint/2010/main" val="393406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4988B351-4B62-45B3-AF30-D8C2D6FC069E}"/>
              </a:ext>
            </a:extLst>
          </p:cNvPr>
          <p:cNvSpPr>
            <a:spLocks noGrp="1"/>
          </p:cNvSpPr>
          <p:nvPr>
            <p:ph type="body" idx="1"/>
          </p:nvPr>
        </p:nvSpPr>
        <p:spPr/>
        <p:txBody>
          <a:bodyPr/>
          <a:lstStyle/>
          <a:p>
            <a:pPr algn="just"/>
            <a:r>
              <a:rPr lang="es-CL" dirty="0"/>
              <a:t>La Usabilidad es la medida de la calidad de la experiencia que tiene un usuario cuando interactúa con un producto o sistema.</a:t>
            </a:r>
          </a:p>
          <a:p>
            <a:pPr algn="just"/>
            <a:r>
              <a:rPr lang="es-CL" dirty="0"/>
              <a:t>Esto se mide a través del estudio de la relación que se produce entre el software y quienes lo utilizan.</a:t>
            </a:r>
          </a:p>
        </p:txBody>
      </p:sp>
      <p:sp>
        <p:nvSpPr>
          <p:cNvPr id="3" name="Título 2">
            <a:extLst>
              <a:ext uri="{FF2B5EF4-FFF2-40B4-BE49-F238E27FC236}">
                <a16:creationId xmlns:a16="http://schemas.microsoft.com/office/drawing/2014/main" xmlns="" id="{F03A699B-9825-4A9B-95D2-DF528424558D}"/>
              </a:ext>
            </a:extLst>
          </p:cNvPr>
          <p:cNvSpPr>
            <a:spLocks noGrp="1"/>
          </p:cNvSpPr>
          <p:nvPr>
            <p:ph type="title"/>
          </p:nvPr>
        </p:nvSpPr>
        <p:spPr/>
        <p:txBody>
          <a:bodyPr/>
          <a:lstStyle/>
          <a:p>
            <a:r>
              <a:rPr lang="es-ES_tradnl" dirty="0"/>
              <a:t>Usabilidad</a:t>
            </a:r>
            <a:endParaRPr lang="es-CL" dirty="0"/>
          </a:p>
        </p:txBody>
      </p:sp>
      <p:pic>
        <p:nvPicPr>
          <p:cNvPr id="1026" name="Picture 2" descr="Resultado de imagen para que es la usabilidad">
            <a:extLst>
              <a:ext uri="{FF2B5EF4-FFF2-40B4-BE49-F238E27FC236}">
                <a16:creationId xmlns:a16="http://schemas.microsoft.com/office/drawing/2014/main" xmlns="" id="{8B72CE52-F06C-459D-85FB-D4FA4C413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102" y="3489158"/>
            <a:ext cx="4785561" cy="298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8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14" y="3306307"/>
            <a:ext cx="5090160" cy="3009900"/>
          </a:xfrm>
          <a:prstGeom prst="rect">
            <a:avLst/>
          </a:prstGeom>
        </p:spPr>
      </p:pic>
      <p:sp>
        <p:nvSpPr>
          <p:cNvPr id="4" name="Título 3">
            <a:extLst>
              <a:ext uri="{FF2B5EF4-FFF2-40B4-BE49-F238E27FC236}">
                <a16:creationId xmlns:a16="http://schemas.microsoft.com/office/drawing/2014/main" xmlns="" id="{06DAB818-14F5-4A19-A7A9-BF5D543A7798}"/>
              </a:ext>
            </a:extLst>
          </p:cNvPr>
          <p:cNvSpPr>
            <a:spLocks noGrp="1"/>
          </p:cNvSpPr>
          <p:nvPr>
            <p:ph type="title"/>
          </p:nvPr>
        </p:nvSpPr>
        <p:spPr>
          <a:xfrm>
            <a:off x="1572126" y="212725"/>
            <a:ext cx="5358063" cy="813000"/>
          </a:xfrm>
        </p:spPr>
        <p:txBody>
          <a:bodyPr/>
          <a:lstStyle/>
          <a:p>
            <a:r>
              <a:rPr lang="es-ES_tradnl" dirty="0"/>
              <a:t>¿Mi app posee usabilidad?</a:t>
            </a:r>
            <a:endParaRPr lang="es-CL" dirty="0"/>
          </a:p>
        </p:txBody>
      </p:sp>
      <p:sp>
        <p:nvSpPr>
          <p:cNvPr id="5" name="Marcador de texto 4">
            <a:extLst>
              <a:ext uri="{FF2B5EF4-FFF2-40B4-BE49-F238E27FC236}">
                <a16:creationId xmlns:a16="http://schemas.microsoft.com/office/drawing/2014/main" xmlns="" id="{A228A298-85E1-4B88-802F-BBD58A4FF114}"/>
              </a:ext>
            </a:extLst>
          </p:cNvPr>
          <p:cNvSpPr>
            <a:spLocks noGrp="1"/>
          </p:cNvSpPr>
          <p:nvPr>
            <p:ph type="body" idx="1"/>
          </p:nvPr>
        </p:nvSpPr>
        <p:spPr>
          <a:xfrm>
            <a:off x="447114" y="1218600"/>
            <a:ext cx="8402736" cy="5137800"/>
          </a:xfrm>
        </p:spPr>
        <p:txBody>
          <a:bodyPr/>
          <a:lstStyle/>
          <a:p>
            <a:pPr algn="just"/>
            <a:r>
              <a:rPr lang="es-CL" dirty="0"/>
              <a:t>Para poder </a:t>
            </a:r>
            <a:r>
              <a:rPr lang="es-CL" b="1" dirty="0"/>
              <a:t>evaluar nuestras aplicaciones </a:t>
            </a:r>
            <a:r>
              <a:rPr lang="es-CL" dirty="0"/>
              <a:t>y saber cuan usables y accesibles son, existen </a:t>
            </a:r>
            <a:r>
              <a:rPr lang="es-CL" b="1" dirty="0"/>
              <a:t>distintas técnicas</a:t>
            </a:r>
            <a:r>
              <a:rPr lang="es-CL" dirty="0"/>
              <a:t>, por ejemplo, </a:t>
            </a:r>
            <a:r>
              <a:rPr lang="es-CL" b="1" dirty="0"/>
              <a:t>recorrido cognitivo </a:t>
            </a:r>
            <a:r>
              <a:rPr lang="es-CL" dirty="0"/>
              <a:t>que revisa un prototipo del software, </a:t>
            </a:r>
            <a:r>
              <a:rPr lang="es-CL" b="1" dirty="0"/>
              <a:t>métodos de indagación</a:t>
            </a:r>
            <a:r>
              <a:rPr lang="es-CL" dirty="0"/>
              <a:t> que considera hablar con los usuarios y observarlos</a:t>
            </a:r>
            <a:endParaRPr lang="es-CL" sz="2200" dirty="0"/>
          </a:p>
          <a:p>
            <a:pPr algn="just"/>
            <a:endParaRPr lang="es-CL" dirty="0"/>
          </a:p>
        </p:txBody>
      </p:sp>
    </p:spTree>
    <p:extLst>
      <p:ext uri="{BB962C8B-B14F-4D97-AF65-F5344CB8AC3E}">
        <p14:creationId xmlns:p14="http://schemas.microsoft.com/office/powerpoint/2010/main" val="1053874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910" y="3542904"/>
            <a:ext cx="4762500" cy="2505075"/>
          </a:xfrm>
          <a:prstGeom prst="rect">
            <a:avLst/>
          </a:prstGeom>
        </p:spPr>
      </p:pic>
      <p:sp>
        <p:nvSpPr>
          <p:cNvPr id="4" name="Título 3">
            <a:extLst>
              <a:ext uri="{FF2B5EF4-FFF2-40B4-BE49-F238E27FC236}">
                <a16:creationId xmlns:a16="http://schemas.microsoft.com/office/drawing/2014/main" xmlns="" id="{AB6C49BC-EF57-46D9-B9A4-20892C241ADF}"/>
              </a:ext>
            </a:extLst>
          </p:cNvPr>
          <p:cNvSpPr>
            <a:spLocks noGrp="1"/>
          </p:cNvSpPr>
          <p:nvPr>
            <p:ph type="title"/>
          </p:nvPr>
        </p:nvSpPr>
        <p:spPr/>
        <p:txBody>
          <a:bodyPr/>
          <a:lstStyle/>
          <a:p>
            <a:r>
              <a:rPr lang="es-ES_tradnl" dirty="0"/>
              <a:t>Técnicas de evaluación</a:t>
            </a:r>
            <a:endParaRPr lang="es-CL" dirty="0"/>
          </a:p>
        </p:txBody>
      </p:sp>
      <p:sp>
        <p:nvSpPr>
          <p:cNvPr id="5" name="Marcador de texto 4">
            <a:extLst>
              <a:ext uri="{FF2B5EF4-FFF2-40B4-BE49-F238E27FC236}">
                <a16:creationId xmlns:a16="http://schemas.microsoft.com/office/drawing/2014/main" xmlns="" id="{5B1F70EE-EAD9-4281-9C4A-52E14CDA4D44}"/>
              </a:ext>
            </a:extLst>
          </p:cNvPr>
          <p:cNvSpPr>
            <a:spLocks noGrp="1"/>
          </p:cNvSpPr>
          <p:nvPr>
            <p:ph type="body" idx="1"/>
          </p:nvPr>
        </p:nvSpPr>
        <p:spPr>
          <a:xfrm>
            <a:off x="151328" y="1218600"/>
            <a:ext cx="8698522" cy="5137800"/>
          </a:xfrm>
        </p:spPr>
        <p:txBody>
          <a:bodyPr/>
          <a:lstStyle/>
          <a:p>
            <a:pPr algn="just"/>
            <a:r>
              <a:rPr lang="es-CL" dirty="0"/>
              <a:t>Las técnicas más usadas son los </a:t>
            </a:r>
            <a:r>
              <a:rPr lang="es-CL" b="1" dirty="0"/>
              <a:t>métodos de inspección o evaluación heurística</a:t>
            </a:r>
            <a:r>
              <a:rPr lang="es-CL" dirty="0"/>
              <a:t>, en el cual se determinan puntos de revisión de la usabilidad, los cuales son definidos por expertos y por la industria, como, por ejemplo, el consorcio W3C y para lo cual se utilizan cuestionarios conocidos como </a:t>
            </a:r>
            <a:r>
              <a:rPr lang="es-CL" b="1" dirty="0"/>
              <a:t>QUIZ como listas de chequeo.</a:t>
            </a:r>
            <a:endParaRPr lang="es-CL" sz="2200" dirty="0"/>
          </a:p>
          <a:p>
            <a:pPr algn="just"/>
            <a:endParaRPr lang="es-CL" dirty="0"/>
          </a:p>
        </p:txBody>
      </p:sp>
    </p:spTree>
    <p:extLst>
      <p:ext uri="{BB962C8B-B14F-4D97-AF65-F5344CB8AC3E}">
        <p14:creationId xmlns:p14="http://schemas.microsoft.com/office/powerpoint/2010/main" val="3666109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106" y="3429000"/>
            <a:ext cx="6175432" cy="2707309"/>
          </a:xfrm>
          <a:prstGeom prst="rect">
            <a:avLst/>
          </a:prstGeom>
        </p:spPr>
      </p:pic>
      <p:sp>
        <p:nvSpPr>
          <p:cNvPr id="4" name="Título 3">
            <a:extLst>
              <a:ext uri="{FF2B5EF4-FFF2-40B4-BE49-F238E27FC236}">
                <a16:creationId xmlns:a16="http://schemas.microsoft.com/office/drawing/2014/main" xmlns="" id="{C5DB8B78-DCF6-4F14-A8D1-A238F03BFBAC}"/>
              </a:ext>
            </a:extLst>
          </p:cNvPr>
          <p:cNvSpPr>
            <a:spLocks noGrp="1"/>
          </p:cNvSpPr>
          <p:nvPr>
            <p:ph type="title"/>
          </p:nvPr>
        </p:nvSpPr>
        <p:spPr/>
        <p:txBody>
          <a:bodyPr/>
          <a:lstStyle/>
          <a:p>
            <a:r>
              <a:rPr lang="es-CL" b="1" dirty="0"/>
              <a:t>Evaluación de usabilidad heurística</a:t>
            </a:r>
            <a:endParaRPr lang="es-CL" dirty="0"/>
          </a:p>
        </p:txBody>
      </p:sp>
      <p:sp>
        <p:nvSpPr>
          <p:cNvPr id="5" name="Marcador de texto 4">
            <a:extLst>
              <a:ext uri="{FF2B5EF4-FFF2-40B4-BE49-F238E27FC236}">
                <a16:creationId xmlns:a16="http://schemas.microsoft.com/office/drawing/2014/main" xmlns="" id="{A332CB51-AB07-4E17-96C1-20DFE6D8AD15}"/>
              </a:ext>
            </a:extLst>
          </p:cNvPr>
          <p:cNvSpPr>
            <a:spLocks noGrp="1"/>
          </p:cNvSpPr>
          <p:nvPr>
            <p:ph type="body" idx="1"/>
          </p:nvPr>
        </p:nvSpPr>
        <p:spPr>
          <a:xfrm>
            <a:off x="294150" y="1218600"/>
            <a:ext cx="8657345" cy="5137800"/>
          </a:xfrm>
        </p:spPr>
        <p:txBody>
          <a:bodyPr/>
          <a:lstStyle/>
          <a:p>
            <a:pPr algn="just"/>
            <a:r>
              <a:rPr lang="es-CL" dirty="0"/>
              <a:t>La </a:t>
            </a:r>
            <a:r>
              <a:rPr lang="es-CL" b="1" dirty="0"/>
              <a:t>evaluación de usabilidad heurística </a:t>
            </a:r>
            <a:r>
              <a:rPr lang="es-CL" dirty="0"/>
              <a:t>más usada es la definida por </a:t>
            </a:r>
            <a:r>
              <a:rPr lang="es-CL" b="1" dirty="0"/>
              <a:t>Jakob Nielsen</a:t>
            </a:r>
            <a:r>
              <a:rPr lang="es-CL" dirty="0"/>
              <a:t>, quien es un respetado experto mundial sobre usabilidad, el cual identifica 10 puntos de evaluación de los cuales se generan listas de chequeo de cumplimiento considera lis siguientes puntos</a:t>
            </a:r>
          </a:p>
        </p:txBody>
      </p:sp>
    </p:spTree>
    <p:extLst>
      <p:ext uri="{BB962C8B-B14F-4D97-AF65-F5344CB8AC3E}">
        <p14:creationId xmlns:p14="http://schemas.microsoft.com/office/powerpoint/2010/main" val="3168272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1328" y="1367315"/>
            <a:ext cx="8594466" cy="430887"/>
          </a:xfrm>
          <a:prstGeom prst="rect">
            <a:avLst/>
          </a:prstGeom>
        </p:spPr>
        <p:txBody>
          <a:bodyPr wrap="square">
            <a:spAutoFit/>
          </a:bodyPr>
          <a:lstStyle/>
          <a:p>
            <a:pPr algn="just"/>
            <a:endParaRPr lang="es-CL" sz="22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23" y="4278901"/>
            <a:ext cx="8491227" cy="1325460"/>
          </a:xfrm>
          <a:prstGeom prst="rect">
            <a:avLst/>
          </a:prstGeom>
        </p:spPr>
      </p:pic>
      <p:sp>
        <p:nvSpPr>
          <p:cNvPr id="3" name="Título 2">
            <a:extLst>
              <a:ext uri="{FF2B5EF4-FFF2-40B4-BE49-F238E27FC236}">
                <a16:creationId xmlns:a16="http://schemas.microsoft.com/office/drawing/2014/main" xmlns="" id="{9F645313-F836-4153-A8C1-2F3EA9EC3BDD}"/>
              </a:ext>
            </a:extLst>
          </p:cNvPr>
          <p:cNvSpPr>
            <a:spLocks noGrp="1"/>
          </p:cNvSpPr>
          <p:nvPr>
            <p:ph type="title"/>
          </p:nvPr>
        </p:nvSpPr>
        <p:spPr/>
        <p:txBody>
          <a:bodyPr/>
          <a:lstStyle/>
          <a:p>
            <a:r>
              <a:rPr lang="es-CL" b="1" dirty="0"/>
              <a:t>1 Visibilidad del estado del sistema</a:t>
            </a:r>
            <a:endParaRPr lang="es-CL" dirty="0"/>
          </a:p>
        </p:txBody>
      </p:sp>
      <p:sp>
        <p:nvSpPr>
          <p:cNvPr id="5" name="Marcador de texto 4">
            <a:extLst>
              <a:ext uri="{FF2B5EF4-FFF2-40B4-BE49-F238E27FC236}">
                <a16:creationId xmlns:a16="http://schemas.microsoft.com/office/drawing/2014/main" xmlns="" id="{1C06C508-D402-452C-B1E8-2D4463DC8894}"/>
              </a:ext>
            </a:extLst>
          </p:cNvPr>
          <p:cNvSpPr>
            <a:spLocks noGrp="1"/>
          </p:cNvSpPr>
          <p:nvPr>
            <p:ph type="body" idx="1"/>
          </p:nvPr>
        </p:nvSpPr>
        <p:spPr>
          <a:xfrm>
            <a:off x="294150" y="1218600"/>
            <a:ext cx="8160039" cy="5137800"/>
          </a:xfrm>
        </p:spPr>
        <p:txBody>
          <a:bodyPr/>
          <a:lstStyle/>
          <a:p>
            <a:pPr algn="just"/>
            <a:r>
              <a:rPr lang="es-CL" dirty="0"/>
              <a:t>Se refiere a mantener informado al usuario y ofrecerle una respuesta, por ejemplo, utilizar indicadores de carga o de procesos y siempre considerar mensajes de resultados de la acción que está realizando el usuario, en la imagen la aplicación nos señala que un mensaje fue eliminado. </a:t>
            </a:r>
            <a:endParaRPr lang="es-CL" sz="2200" dirty="0"/>
          </a:p>
          <a:p>
            <a:pPr algn="just"/>
            <a:endParaRPr lang="es-CL" dirty="0"/>
          </a:p>
        </p:txBody>
      </p:sp>
    </p:spTree>
    <p:extLst>
      <p:ext uri="{BB962C8B-B14F-4D97-AF65-F5344CB8AC3E}">
        <p14:creationId xmlns:p14="http://schemas.microsoft.com/office/powerpoint/2010/main" val="2887079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369" y="3232727"/>
            <a:ext cx="6995607" cy="3001946"/>
          </a:xfrm>
          <a:prstGeom prst="rect">
            <a:avLst/>
          </a:prstGeom>
        </p:spPr>
      </p:pic>
      <p:sp>
        <p:nvSpPr>
          <p:cNvPr id="4" name="Título 3">
            <a:extLst>
              <a:ext uri="{FF2B5EF4-FFF2-40B4-BE49-F238E27FC236}">
                <a16:creationId xmlns:a16="http://schemas.microsoft.com/office/drawing/2014/main" xmlns="" id="{D0988682-C685-4772-9E7A-3D06C8CC43E1}"/>
              </a:ext>
            </a:extLst>
          </p:cNvPr>
          <p:cNvSpPr>
            <a:spLocks noGrp="1"/>
          </p:cNvSpPr>
          <p:nvPr>
            <p:ph type="title"/>
          </p:nvPr>
        </p:nvSpPr>
        <p:spPr/>
        <p:txBody>
          <a:bodyPr/>
          <a:lstStyle/>
          <a:p>
            <a:r>
              <a:rPr lang="es-CL" b="1" dirty="0"/>
              <a:t>2 Relación entre el sistema y el mundo real</a:t>
            </a:r>
            <a:endParaRPr lang="es-CL" dirty="0"/>
          </a:p>
        </p:txBody>
      </p:sp>
      <p:sp>
        <p:nvSpPr>
          <p:cNvPr id="5" name="Marcador de texto 4">
            <a:extLst>
              <a:ext uri="{FF2B5EF4-FFF2-40B4-BE49-F238E27FC236}">
                <a16:creationId xmlns:a16="http://schemas.microsoft.com/office/drawing/2014/main" xmlns="" id="{DF584F72-940A-44F5-83CE-BDFC16ED4A8F}"/>
              </a:ext>
            </a:extLst>
          </p:cNvPr>
          <p:cNvSpPr>
            <a:spLocks noGrp="1"/>
          </p:cNvSpPr>
          <p:nvPr>
            <p:ph type="body" idx="1"/>
          </p:nvPr>
        </p:nvSpPr>
        <p:spPr>
          <a:xfrm>
            <a:off x="294150" y="1218600"/>
            <a:ext cx="7992600" cy="5137800"/>
          </a:xfrm>
        </p:spPr>
        <p:txBody>
          <a:bodyPr/>
          <a:lstStyle/>
          <a:p>
            <a:pPr algn="just"/>
            <a:r>
              <a:rPr lang="es-CL" dirty="0"/>
              <a:t>La idea es lograr una conexión con el usuario mediante el lenguaje que presenta la aplicación palabras que le sean familiares y reconocibles con facilidad, imágenes claras, íconos intuitivos y otros, en la imagen un engranaje nos indica donde acceder para obtener opciones de ajustes.</a:t>
            </a:r>
            <a:endParaRPr lang="es-CL" sz="2200" dirty="0"/>
          </a:p>
          <a:p>
            <a:pPr algn="just"/>
            <a:endParaRPr lang="es-CL" dirty="0"/>
          </a:p>
        </p:txBody>
      </p:sp>
    </p:spTree>
    <p:extLst>
      <p:ext uri="{BB962C8B-B14F-4D97-AF65-F5344CB8AC3E}">
        <p14:creationId xmlns:p14="http://schemas.microsoft.com/office/powerpoint/2010/main" val="375531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284" y="3116835"/>
            <a:ext cx="3977025" cy="3123822"/>
          </a:xfrm>
          <a:prstGeom prst="rect">
            <a:avLst/>
          </a:prstGeom>
        </p:spPr>
      </p:pic>
      <p:sp>
        <p:nvSpPr>
          <p:cNvPr id="3" name="Título 2">
            <a:extLst>
              <a:ext uri="{FF2B5EF4-FFF2-40B4-BE49-F238E27FC236}">
                <a16:creationId xmlns:a16="http://schemas.microsoft.com/office/drawing/2014/main" xmlns="" id="{0CEBF1AA-818D-4C9A-B3FC-3AB4E82662DD}"/>
              </a:ext>
            </a:extLst>
          </p:cNvPr>
          <p:cNvSpPr>
            <a:spLocks noGrp="1"/>
          </p:cNvSpPr>
          <p:nvPr>
            <p:ph type="title"/>
          </p:nvPr>
        </p:nvSpPr>
        <p:spPr/>
        <p:txBody>
          <a:bodyPr/>
          <a:lstStyle/>
          <a:p>
            <a:r>
              <a:rPr lang="es-CL" sz="2800" b="1" dirty="0"/>
              <a:t>3 Control y libertad del usuario</a:t>
            </a:r>
            <a:endParaRPr lang="es-CL" sz="2800" dirty="0"/>
          </a:p>
        </p:txBody>
      </p:sp>
      <p:sp>
        <p:nvSpPr>
          <p:cNvPr id="5" name="Marcador de texto 4">
            <a:extLst>
              <a:ext uri="{FF2B5EF4-FFF2-40B4-BE49-F238E27FC236}">
                <a16:creationId xmlns:a16="http://schemas.microsoft.com/office/drawing/2014/main" xmlns="" id="{24318933-C797-4075-8605-C5454464783A}"/>
              </a:ext>
            </a:extLst>
          </p:cNvPr>
          <p:cNvSpPr>
            <a:spLocks noGrp="1"/>
          </p:cNvSpPr>
          <p:nvPr>
            <p:ph type="body" idx="1"/>
          </p:nvPr>
        </p:nvSpPr>
        <p:spPr>
          <a:xfrm>
            <a:off x="294150" y="1218600"/>
            <a:ext cx="7951492" cy="5137800"/>
          </a:xfrm>
        </p:spPr>
        <p:txBody>
          <a:bodyPr/>
          <a:lstStyle/>
          <a:p>
            <a:pPr algn="just"/>
            <a:r>
              <a:rPr lang="es-CL" dirty="0"/>
              <a:t>Promueve entregar al usuario la posibilidad de superar un error y no sentirse frustrado, por ejemplo, mediante botones de anulación o edición de un texto ya ingresado, en la imagen el usuario puede editar un mensaje que aún no ha enviado.</a:t>
            </a:r>
            <a:endParaRPr lang="es-CL" sz="2200" dirty="0"/>
          </a:p>
          <a:p>
            <a:pPr algn="just"/>
            <a:endParaRPr lang="es-CL" dirty="0"/>
          </a:p>
        </p:txBody>
      </p:sp>
    </p:spTree>
    <p:extLst>
      <p:ext uri="{BB962C8B-B14F-4D97-AF65-F5344CB8AC3E}">
        <p14:creationId xmlns:p14="http://schemas.microsoft.com/office/powerpoint/2010/main" val="594426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39" y="3253658"/>
            <a:ext cx="7196474" cy="3464969"/>
          </a:xfrm>
          <a:prstGeom prst="rect">
            <a:avLst/>
          </a:prstGeom>
        </p:spPr>
      </p:pic>
      <p:sp>
        <p:nvSpPr>
          <p:cNvPr id="4" name="Título 3">
            <a:extLst>
              <a:ext uri="{FF2B5EF4-FFF2-40B4-BE49-F238E27FC236}">
                <a16:creationId xmlns:a16="http://schemas.microsoft.com/office/drawing/2014/main" xmlns="" id="{3B93087A-CDED-410E-B125-F1B599E1F3E4}"/>
              </a:ext>
            </a:extLst>
          </p:cNvPr>
          <p:cNvSpPr>
            <a:spLocks noGrp="1"/>
          </p:cNvSpPr>
          <p:nvPr>
            <p:ph type="title"/>
          </p:nvPr>
        </p:nvSpPr>
        <p:spPr/>
        <p:txBody>
          <a:bodyPr/>
          <a:lstStyle/>
          <a:p>
            <a:r>
              <a:rPr lang="es-CL" b="1" dirty="0"/>
              <a:t>4 Consistencia y estándares</a:t>
            </a:r>
            <a:endParaRPr lang="es-CL" dirty="0"/>
          </a:p>
        </p:txBody>
      </p:sp>
      <p:sp>
        <p:nvSpPr>
          <p:cNvPr id="5" name="Marcador de texto 4">
            <a:extLst>
              <a:ext uri="{FF2B5EF4-FFF2-40B4-BE49-F238E27FC236}">
                <a16:creationId xmlns:a16="http://schemas.microsoft.com/office/drawing/2014/main" xmlns="" id="{BCE2E73A-1A2B-41E3-9FEB-C4252FCB53C5}"/>
              </a:ext>
            </a:extLst>
          </p:cNvPr>
          <p:cNvSpPr>
            <a:spLocks noGrp="1"/>
          </p:cNvSpPr>
          <p:nvPr>
            <p:ph type="body" idx="1"/>
          </p:nvPr>
        </p:nvSpPr>
        <p:spPr>
          <a:xfrm>
            <a:off x="294149" y="1218600"/>
            <a:ext cx="8289411" cy="5137800"/>
          </a:xfrm>
        </p:spPr>
        <p:txBody>
          <a:bodyPr/>
          <a:lstStyle/>
          <a:p>
            <a:pPr algn="just"/>
            <a:r>
              <a:rPr lang="es-CL" dirty="0"/>
              <a:t>Usar estándares o convenciones establecidas para íconos, menús, diseño </a:t>
            </a:r>
            <a:r>
              <a:rPr lang="es-CL" dirty="0" smtClean="0"/>
              <a:t>responsivo, </a:t>
            </a:r>
            <a:r>
              <a:rPr lang="es-CL" dirty="0"/>
              <a:t>colores y otros, por ejemplo, verde se asume como aceptar y rojo como acción cancelar, el ícono diskette se asume como grabar, en la imagen 2 aplicaciones usan íconos y menús estandarizados.</a:t>
            </a:r>
            <a:endParaRPr lang="es-CL" sz="2200" dirty="0"/>
          </a:p>
          <a:p>
            <a:pPr algn="just"/>
            <a:endParaRPr lang="es-CL" dirty="0"/>
          </a:p>
        </p:txBody>
      </p:sp>
    </p:spTree>
    <p:extLst>
      <p:ext uri="{BB962C8B-B14F-4D97-AF65-F5344CB8AC3E}">
        <p14:creationId xmlns:p14="http://schemas.microsoft.com/office/powerpoint/2010/main" val="167315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088" y="3112899"/>
            <a:ext cx="5934182" cy="3052916"/>
          </a:xfrm>
          <a:prstGeom prst="rect">
            <a:avLst/>
          </a:prstGeom>
        </p:spPr>
      </p:pic>
      <p:sp>
        <p:nvSpPr>
          <p:cNvPr id="3" name="Título 2">
            <a:extLst>
              <a:ext uri="{FF2B5EF4-FFF2-40B4-BE49-F238E27FC236}">
                <a16:creationId xmlns:a16="http://schemas.microsoft.com/office/drawing/2014/main" xmlns="" id="{CE559AA8-E1A0-4435-B883-14BB3CE14EAE}"/>
              </a:ext>
            </a:extLst>
          </p:cNvPr>
          <p:cNvSpPr>
            <a:spLocks noGrp="1"/>
          </p:cNvSpPr>
          <p:nvPr>
            <p:ph type="title"/>
          </p:nvPr>
        </p:nvSpPr>
        <p:spPr/>
        <p:txBody>
          <a:bodyPr/>
          <a:lstStyle/>
          <a:p>
            <a:r>
              <a:rPr lang="es-CL" b="1" dirty="0"/>
              <a:t>5 Prevención de errores</a:t>
            </a:r>
            <a:endParaRPr lang="es-CL" dirty="0"/>
          </a:p>
        </p:txBody>
      </p:sp>
      <p:sp>
        <p:nvSpPr>
          <p:cNvPr id="5" name="Marcador de texto 4">
            <a:extLst>
              <a:ext uri="{FF2B5EF4-FFF2-40B4-BE49-F238E27FC236}">
                <a16:creationId xmlns:a16="http://schemas.microsoft.com/office/drawing/2014/main" xmlns="" id="{11C532D7-51F1-496A-8D21-EC393A20399E}"/>
              </a:ext>
            </a:extLst>
          </p:cNvPr>
          <p:cNvSpPr>
            <a:spLocks noGrp="1"/>
          </p:cNvSpPr>
          <p:nvPr>
            <p:ph type="body" idx="1"/>
          </p:nvPr>
        </p:nvSpPr>
        <p:spPr>
          <a:xfrm>
            <a:off x="240632" y="1218600"/>
            <a:ext cx="8609218" cy="5137800"/>
          </a:xfrm>
        </p:spPr>
        <p:txBody>
          <a:bodyPr/>
          <a:lstStyle/>
          <a:p>
            <a:pPr algn="just"/>
            <a:r>
              <a:rPr lang="es-CL" dirty="0"/>
              <a:t>La finalidad es prevenir errores que pueda cometer el usuario y entregar opciones posibles para corregir, por ejemplo, con listas de opciones cerradas, validaciones u otros, en la imagen al enviar un correo la aplicación valida que existan destinatarios</a:t>
            </a:r>
          </a:p>
        </p:txBody>
      </p:sp>
    </p:spTree>
    <p:extLst>
      <p:ext uri="{BB962C8B-B14F-4D97-AF65-F5344CB8AC3E}">
        <p14:creationId xmlns:p14="http://schemas.microsoft.com/office/powerpoint/2010/main" val="3845829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r>
              <a:rPr lang="es-ES_tradnl" dirty="0"/>
              <a:t>Necesitamos Modelar!!!!</a:t>
            </a:r>
          </a:p>
        </p:txBody>
      </p:sp>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algn="just"/>
            <a:r>
              <a:rPr lang="es-CL" dirty="0"/>
              <a:t>Luego de conocer que es lo que necesita el cliente debemos pensar en </a:t>
            </a:r>
            <a:r>
              <a:rPr lang="es-CL" b="1" dirty="0"/>
              <a:t>plasmar la solución mediante un software</a:t>
            </a:r>
            <a:r>
              <a:rPr lang="es-CL" dirty="0"/>
              <a:t>, lo que conlleva a </a:t>
            </a:r>
            <a:r>
              <a:rPr lang="es-CL" b="1" dirty="0"/>
              <a:t>tomar aspectos del contexto del problema y las necesidades del cliente para llevarlos a un producto intangible</a:t>
            </a:r>
            <a:r>
              <a:rPr lang="es-CL" dirty="0"/>
              <a:t> como lo es software, lo que no es simple de explicar. </a:t>
            </a:r>
            <a:endParaRPr lang="es-ES_tradnl" dirty="0"/>
          </a:p>
          <a:p>
            <a:pPr algn="just"/>
            <a:r>
              <a:rPr lang="es-ES_tradnl" sz="3600" dirty="0"/>
              <a:t>Para simplificar estas definiciones debemos elaborar modelos.</a:t>
            </a:r>
            <a:endParaRPr lang="es-ES_tradnl" dirty="0">
              <a:latin typeface="Calibri" panose="020F0502020204030204" pitchFamily="34" charset="0"/>
              <a:cs typeface="Calibri" panose="020F0502020204030204" pitchFamily="34" charset="0"/>
            </a:endParaRPr>
          </a:p>
        </p:txBody>
      </p:sp>
      <p:pic>
        <p:nvPicPr>
          <p:cNvPr id="8" name="Imagen 7" descr="Imagen que contiene texto, mapa&#10;&#10;Descripción generada automáticamente">
            <a:extLst>
              <a:ext uri="{FF2B5EF4-FFF2-40B4-BE49-F238E27FC236}">
                <a16:creationId xmlns:a16="http://schemas.microsoft.com/office/drawing/2014/main" xmlns="" id="{5C3EC5B6-ED21-4B4C-B738-E624EF541854}"/>
              </a:ext>
            </a:extLst>
          </p:cNvPr>
          <p:cNvPicPr>
            <a:picLocks noChangeAspect="1"/>
          </p:cNvPicPr>
          <p:nvPr/>
        </p:nvPicPr>
        <p:blipFill>
          <a:blip r:embed="rId2"/>
          <a:stretch>
            <a:fillRect/>
          </a:stretch>
        </p:blipFill>
        <p:spPr>
          <a:xfrm>
            <a:off x="2561123" y="4563035"/>
            <a:ext cx="4834288" cy="1793365"/>
          </a:xfrm>
          <a:prstGeom prst="rect">
            <a:avLst/>
          </a:prstGeom>
        </p:spPr>
      </p:pic>
    </p:spTree>
    <p:extLst>
      <p:ext uri="{BB962C8B-B14F-4D97-AF65-F5344CB8AC3E}">
        <p14:creationId xmlns:p14="http://schemas.microsoft.com/office/powerpoint/2010/main" val="1073654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2" y="3362217"/>
            <a:ext cx="7797718" cy="3440584"/>
          </a:xfrm>
          <a:prstGeom prst="rect">
            <a:avLst/>
          </a:prstGeom>
        </p:spPr>
      </p:pic>
      <p:sp>
        <p:nvSpPr>
          <p:cNvPr id="4" name="Título 3">
            <a:extLst>
              <a:ext uri="{FF2B5EF4-FFF2-40B4-BE49-F238E27FC236}">
                <a16:creationId xmlns:a16="http://schemas.microsoft.com/office/drawing/2014/main" xmlns="" id="{0EDA1445-4160-4CB5-AF9C-75909864A618}"/>
              </a:ext>
            </a:extLst>
          </p:cNvPr>
          <p:cNvSpPr>
            <a:spLocks noGrp="1"/>
          </p:cNvSpPr>
          <p:nvPr>
            <p:ph type="title"/>
          </p:nvPr>
        </p:nvSpPr>
        <p:spPr/>
        <p:txBody>
          <a:bodyPr/>
          <a:lstStyle/>
          <a:p>
            <a:pPr algn="just"/>
            <a:r>
              <a:rPr lang="es-CL" b="1" dirty="0"/>
              <a:t>6 Reconocer antes que recordar.</a:t>
            </a:r>
            <a:endParaRPr lang="es-CL" dirty="0"/>
          </a:p>
        </p:txBody>
      </p:sp>
      <p:sp>
        <p:nvSpPr>
          <p:cNvPr id="5" name="Marcador de texto 4">
            <a:extLst>
              <a:ext uri="{FF2B5EF4-FFF2-40B4-BE49-F238E27FC236}">
                <a16:creationId xmlns:a16="http://schemas.microsoft.com/office/drawing/2014/main" xmlns="" id="{1E065C7B-7C2B-41C7-B726-0A443F0ECC0F}"/>
              </a:ext>
            </a:extLst>
          </p:cNvPr>
          <p:cNvSpPr>
            <a:spLocks noGrp="1"/>
          </p:cNvSpPr>
          <p:nvPr>
            <p:ph type="body" idx="1"/>
          </p:nvPr>
        </p:nvSpPr>
        <p:spPr>
          <a:xfrm>
            <a:off x="294149" y="1218600"/>
            <a:ext cx="8432755" cy="5137800"/>
          </a:xfrm>
        </p:spPr>
        <p:txBody>
          <a:bodyPr/>
          <a:lstStyle/>
          <a:p>
            <a:r>
              <a:rPr lang="es-CL" dirty="0"/>
              <a:t>No obligar al usuario a recordar opciones del sistema, facilitar el acceso a objetos, opciones o acciones, por ejemplo, en la imagen la aplicación entrega la posibilidad de acceder a los últimos documentos trabajados en forma rápida. </a:t>
            </a:r>
            <a:endParaRPr lang="es-CL" sz="2200" dirty="0"/>
          </a:p>
          <a:p>
            <a:endParaRPr lang="es-CL" dirty="0"/>
          </a:p>
        </p:txBody>
      </p:sp>
    </p:spTree>
    <p:extLst>
      <p:ext uri="{BB962C8B-B14F-4D97-AF65-F5344CB8AC3E}">
        <p14:creationId xmlns:p14="http://schemas.microsoft.com/office/powerpoint/2010/main" val="3618326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342350"/>
            <a:ext cx="3672840" cy="4556760"/>
          </a:xfrm>
          <a:prstGeom prst="rect">
            <a:avLst/>
          </a:prstGeom>
        </p:spPr>
      </p:pic>
      <p:sp>
        <p:nvSpPr>
          <p:cNvPr id="3" name="Título 2">
            <a:extLst>
              <a:ext uri="{FF2B5EF4-FFF2-40B4-BE49-F238E27FC236}">
                <a16:creationId xmlns:a16="http://schemas.microsoft.com/office/drawing/2014/main" xmlns="" id="{97E61714-B05A-4846-BD8A-E755B98A32B8}"/>
              </a:ext>
            </a:extLst>
          </p:cNvPr>
          <p:cNvSpPr>
            <a:spLocks noGrp="1"/>
          </p:cNvSpPr>
          <p:nvPr>
            <p:ph type="title"/>
          </p:nvPr>
        </p:nvSpPr>
        <p:spPr/>
        <p:txBody>
          <a:bodyPr/>
          <a:lstStyle/>
          <a:p>
            <a:r>
              <a:rPr lang="es-CL" b="1" dirty="0"/>
              <a:t>7 Flexibilidad y eficiencia de uso.</a:t>
            </a:r>
            <a:endParaRPr lang="es-CL" dirty="0"/>
          </a:p>
        </p:txBody>
      </p:sp>
      <p:sp>
        <p:nvSpPr>
          <p:cNvPr id="5" name="Marcador de texto 4">
            <a:extLst>
              <a:ext uri="{FF2B5EF4-FFF2-40B4-BE49-F238E27FC236}">
                <a16:creationId xmlns:a16="http://schemas.microsoft.com/office/drawing/2014/main" xmlns="" id="{15F53FDB-8AB1-4D5D-826C-CDDD71B4B8CB}"/>
              </a:ext>
            </a:extLst>
          </p:cNvPr>
          <p:cNvSpPr>
            <a:spLocks noGrp="1"/>
          </p:cNvSpPr>
          <p:nvPr>
            <p:ph type="body" idx="1"/>
          </p:nvPr>
        </p:nvSpPr>
        <p:spPr>
          <a:xfrm>
            <a:off x="294150" y="1218600"/>
            <a:ext cx="4021176" cy="5137800"/>
          </a:xfrm>
        </p:spPr>
        <p:txBody>
          <a:bodyPr/>
          <a:lstStyle/>
          <a:p>
            <a:pPr algn="just"/>
            <a:r>
              <a:rPr lang="es-CL" dirty="0"/>
              <a:t>La finalidad es desarrollar una aplicación para todo tipo de usuario, entregando opciones básicas, avanzadas o complementarias, por ejemplo, en la imagen se observa la posibilidad de imprimir mediante el menú para usuarios básicos y mediante combinación de teclas para usuarios más avanzados. </a:t>
            </a:r>
            <a:endParaRPr lang="es-CL" sz="2200" dirty="0"/>
          </a:p>
          <a:p>
            <a:pPr algn="just"/>
            <a:endParaRPr lang="es-CL" dirty="0"/>
          </a:p>
        </p:txBody>
      </p:sp>
    </p:spTree>
    <p:extLst>
      <p:ext uri="{BB962C8B-B14F-4D97-AF65-F5344CB8AC3E}">
        <p14:creationId xmlns:p14="http://schemas.microsoft.com/office/powerpoint/2010/main" val="2201209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70" y="3281342"/>
            <a:ext cx="7741920" cy="3543300"/>
          </a:xfrm>
          <a:prstGeom prst="rect">
            <a:avLst/>
          </a:prstGeom>
        </p:spPr>
      </p:pic>
      <p:sp>
        <p:nvSpPr>
          <p:cNvPr id="4" name="Título 3">
            <a:extLst>
              <a:ext uri="{FF2B5EF4-FFF2-40B4-BE49-F238E27FC236}">
                <a16:creationId xmlns:a16="http://schemas.microsoft.com/office/drawing/2014/main" xmlns="" id="{8E2F0515-7362-482A-BC8C-9C9DBCF9BDD4}"/>
              </a:ext>
            </a:extLst>
          </p:cNvPr>
          <p:cNvSpPr>
            <a:spLocks noGrp="1"/>
          </p:cNvSpPr>
          <p:nvPr>
            <p:ph type="title"/>
          </p:nvPr>
        </p:nvSpPr>
        <p:spPr/>
        <p:txBody>
          <a:bodyPr/>
          <a:lstStyle/>
          <a:p>
            <a:r>
              <a:rPr lang="es-CL" b="1" dirty="0"/>
              <a:t>8 Diseño estético y minimalista</a:t>
            </a:r>
            <a:endParaRPr lang="es-CL" dirty="0"/>
          </a:p>
        </p:txBody>
      </p:sp>
      <p:sp>
        <p:nvSpPr>
          <p:cNvPr id="5" name="Marcador de texto 4">
            <a:extLst>
              <a:ext uri="{FF2B5EF4-FFF2-40B4-BE49-F238E27FC236}">
                <a16:creationId xmlns:a16="http://schemas.microsoft.com/office/drawing/2014/main" xmlns="" id="{799E5CE9-D081-435E-8428-7CC21E800338}"/>
              </a:ext>
            </a:extLst>
          </p:cNvPr>
          <p:cNvSpPr>
            <a:spLocks noGrp="1"/>
          </p:cNvSpPr>
          <p:nvPr>
            <p:ph type="body" idx="1"/>
          </p:nvPr>
        </p:nvSpPr>
        <p:spPr>
          <a:xfrm>
            <a:off x="294150" y="1218600"/>
            <a:ext cx="8235380" cy="5137800"/>
          </a:xfrm>
        </p:spPr>
        <p:txBody>
          <a:bodyPr/>
          <a:lstStyle/>
          <a:p>
            <a:pPr algn="just"/>
            <a:r>
              <a:rPr lang="es-CL" dirty="0"/>
              <a:t>No colocar información innecesaria y no sobrecargar la interfaz de usuario ya que se hará más lenta la visualización, en la imagen la aplicación entrega las acciones principales y en caso de requerir información adicional se accede a la opción MAS .</a:t>
            </a:r>
            <a:endParaRPr lang="es-CL" sz="2200" dirty="0"/>
          </a:p>
          <a:p>
            <a:pPr algn="just"/>
            <a:endParaRPr lang="es-CL" dirty="0"/>
          </a:p>
        </p:txBody>
      </p:sp>
    </p:spTree>
    <p:extLst>
      <p:ext uri="{BB962C8B-B14F-4D97-AF65-F5344CB8AC3E}">
        <p14:creationId xmlns:p14="http://schemas.microsoft.com/office/powerpoint/2010/main" val="2798040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128" y="3468623"/>
            <a:ext cx="5122115" cy="3034185"/>
          </a:xfrm>
          <a:prstGeom prst="rect">
            <a:avLst/>
          </a:prstGeom>
        </p:spPr>
      </p:pic>
      <p:sp>
        <p:nvSpPr>
          <p:cNvPr id="3" name="Título 2">
            <a:extLst>
              <a:ext uri="{FF2B5EF4-FFF2-40B4-BE49-F238E27FC236}">
                <a16:creationId xmlns:a16="http://schemas.microsoft.com/office/drawing/2014/main" xmlns="" id="{8203D2AA-C799-4896-81EA-CABFA47AE63F}"/>
              </a:ext>
            </a:extLst>
          </p:cNvPr>
          <p:cNvSpPr>
            <a:spLocks noGrp="1"/>
          </p:cNvSpPr>
          <p:nvPr>
            <p:ph type="title"/>
          </p:nvPr>
        </p:nvSpPr>
        <p:spPr/>
        <p:txBody>
          <a:bodyPr/>
          <a:lstStyle/>
          <a:p>
            <a:r>
              <a:rPr lang="es-CL" b="1" dirty="0"/>
              <a:t>9 Ayudar a los usuarios a reconocer.</a:t>
            </a:r>
            <a:endParaRPr lang="es-CL" dirty="0"/>
          </a:p>
        </p:txBody>
      </p:sp>
      <p:sp>
        <p:nvSpPr>
          <p:cNvPr id="5" name="Marcador de texto 4">
            <a:extLst>
              <a:ext uri="{FF2B5EF4-FFF2-40B4-BE49-F238E27FC236}">
                <a16:creationId xmlns:a16="http://schemas.microsoft.com/office/drawing/2014/main" xmlns="" id="{1883BAB2-0EE5-4B5A-A774-500CEAAA953A}"/>
              </a:ext>
            </a:extLst>
          </p:cNvPr>
          <p:cNvSpPr>
            <a:spLocks noGrp="1"/>
          </p:cNvSpPr>
          <p:nvPr>
            <p:ph type="body" idx="1"/>
          </p:nvPr>
        </p:nvSpPr>
        <p:spPr>
          <a:xfrm>
            <a:off x="294150" y="1218600"/>
            <a:ext cx="8564100" cy="4059253"/>
          </a:xfrm>
        </p:spPr>
        <p:txBody>
          <a:bodyPr/>
          <a:lstStyle/>
          <a:p>
            <a:pPr algn="just"/>
            <a:r>
              <a:rPr lang="es-CL" dirty="0"/>
              <a:t>Diagnosticar y corregir los errores, se debe proporcionar mensajes claros al usuario sobre algún error en un lenguaje comprensible, en el ejemplo, la aplicación muestra un mensaje de error cuando el usuario intenta acceder a un recurso que no existe y entrega la opción de buscar otros recursos. </a:t>
            </a:r>
            <a:endParaRPr lang="es-CL" sz="2200" dirty="0"/>
          </a:p>
          <a:p>
            <a:pPr algn="just"/>
            <a:endParaRPr lang="es-CL" dirty="0"/>
          </a:p>
        </p:txBody>
      </p:sp>
    </p:spTree>
    <p:extLst>
      <p:ext uri="{BB962C8B-B14F-4D97-AF65-F5344CB8AC3E}">
        <p14:creationId xmlns:p14="http://schemas.microsoft.com/office/powerpoint/2010/main" val="3948973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503" y="2941250"/>
            <a:ext cx="6563031" cy="3260680"/>
          </a:xfrm>
          <a:prstGeom prst="rect">
            <a:avLst/>
          </a:prstGeom>
        </p:spPr>
      </p:pic>
      <p:sp>
        <p:nvSpPr>
          <p:cNvPr id="4" name="Título 3">
            <a:extLst>
              <a:ext uri="{FF2B5EF4-FFF2-40B4-BE49-F238E27FC236}">
                <a16:creationId xmlns:a16="http://schemas.microsoft.com/office/drawing/2014/main" xmlns="" id="{5211B100-0596-45F6-9381-0E34642B6106}"/>
              </a:ext>
            </a:extLst>
          </p:cNvPr>
          <p:cNvSpPr>
            <a:spLocks noGrp="1"/>
          </p:cNvSpPr>
          <p:nvPr>
            <p:ph type="title"/>
          </p:nvPr>
        </p:nvSpPr>
        <p:spPr/>
        <p:txBody>
          <a:bodyPr/>
          <a:lstStyle/>
          <a:p>
            <a:r>
              <a:rPr lang="es-CL" b="1" dirty="0"/>
              <a:t>10 Ayuda y documentación.</a:t>
            </a:r>
            <a:endParaRPr lang="es-CL" dirty="0"/>
          </a:p>
        </p:txBody>
      </p:sp>
      <p:sp>
        <p:nvSpPr>
          <p:cNvPr id="5" name="Marcador de texto 4">
            <a:extLst>
              <a:ext uri="{FF2B5EF4-FFF2-40B4-BE49-F238E27FC236}">
                <a16:creationId xmlns:a16="http://schemas.microsoft.com/office/drawing/2014/main" xmlns="" id="{C8276DE2-0EB2-43A6-BE27-4CFE576B9513}"/>
              </a:ext>
            </a:extLst>
          </p:cNvPr>
          <p:cNvSpPr>
            <a:spLocks noGrp="1"/>
          </p:cNvSpPr>
          <p:nvPr>
            <p:ph type="body" idx="1"/>
          </p:nvPr>
        </p:nvSpPr>
        <p:spPr>
          <a:xfrm>
            <a:off x="294150" y="1218600"/>
            <a:ext cx="8657345" cy="5137800"/>
          </a:xfrm>
        </p:spPr>
        <p:txBody>
          <a:bodyPr/>
          <a:lstStyle/>
          <a:p>
            <a:pPr algn="just"/>
            <a:r>
              <a:rPr lang="es-CL" dirty="0"/>
              <a:t>Es posible que el usuario pueda necesitar ayuda anexa y para ello se recomienda disponer de un manual básico de funcionamiento fácilmente accesible, en la imagen el navegador entrega documentación de ayuda para el usuario que lo requiera </a:t>
            </a:r>
            <a:endParaRPr lang="es-CL" sz="2200" dirty="0"/>
          </a:p>
          <a:p>
            <a:pPr algn="just"/>
            <a:endParaRPr lang="es-CL" dirty="0"/>
          </a:p>
        </p:txBody>
      </p:sp>
    </p:spTree>
    <p:extLst>
      <p:ext uri="{BB962C8B-B14F-4D97-AF65-F5344CB8AC3E}">
        <p14:creationId xmlns:p14="http://schemas.microsoft.com/office/powerpoint/2010/main" val="2658720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D814D6F-2D0A-4DDA-9DED-ECEBE9346C64}"/>
              </a:ext>
            </a:extLst>
          </p:cNvPr>
          <p:cNvSpPr>
            <a:spLocks noGrp="1"/>
          </p:cNvSpPr>
          <p:nvPr>
            <p:ph type="title"/>
          </p:nvPr>
        </p:nvSpPr>
        <p:spPr>
          <a:xfrm>
            <a:off x="3004575" y="3476150"/>
            <a:ext cx="5995800" cy="887303"/>
          </a:xfrm>
        </p:spPr>
        <p:txBody>
          <a:bodyPr/>
          <a:lstStyle/>
          <a:p>
            <a:r>
              <a:rPr lang="es-ES_tradnl" dirty="0"/>
              <a:t>Accesibilidad</a:t>
            </a:r>
            <a:endParaRPr lang="es-CL" dirty="0"/>
          </a:p>
        </p:txBody>
      </p:sp>
    </p:spTree>
    <p:extLst>
      <p:ext uri="{BB962C8B-B14F-4D97-AF65-F5344CB8AC3E}">
        <p14:creationId xmlns:p14="http://schemas.microsoft.com/office/powerpoint/2010/main" val="816901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174A26FD-9523-4B97-BFFC-A8D5281601A3}"/>
              </a:ext>
            </a:extLst>
          </p:cNvPr>
          <p:cNvSpPr>
            <a:spLocks noGrp="1"/>
          </p:cNvSpPr>
          <p:nvPr>
            <p:ph type="body" idx="1"/>
          </p:nvPr>
        </p:nvSpPr>
        <p:spPr/>
        <p:txBody>
          <a:bodyPr/>
          <a:lstStyle/>
          <a:p>
            <a:pPr algn="just"/>
            <a:r>
              <a:rPr lang="es-CL" dirty="0"/>
              <a:t>Los Web Content </a:t>
            </a:r>
            <a:r>
              <a:rPr lang="es-CL" dirty="0" err="1"/>
              <a:t>Accessibility</a:t>
            </a:r>
            <a:r>
              <a:rPr lang="es-CL" dirty="0"/>
              <a:t> </a:t>
            </a:r>
            <a:r>
              <a:rPr lang="es-CL" dirty="0" err="1"/>
              <a:t>Guidelines</a:t>
            </a:r>
            <a:r>
              <a:rPr lang="es-CL" dirty="0"/>
              <a:t> (</a:t>
            </a:r>
            <a:r>
              <a:rPr lang="es-ES_tradnl" dirty="0"/>
              <a:t>WCAG),</a:t>
            </a:r>
            <a:r>
              <a:rPr lang="es-CL" dirty="0"/>
              <a:t> son una parte de las directrices de accesibilidad web publicados por la Web </a:t>
            </a:r>
            <a:r>
              <a:rPr lang="es-CL" dirty="0" err="1"/>
              <a:t>Accessibility</a:t>
            </a:r>
            <a:r>
              <a:rPr lang="es-CL" dirty="0"/>
              <a:t> </a:t>
            </a:r>
            <a:r>
              <a:rPr lang="es-CL" dirty="0" err="1"/>
              <a:t>Initiative</a:t>
            </a:r>
            <a:r>
              <a:rPr lang="es-CL" dirty="0"/>
              <a:t> parte del </a:t>
            </a:r>
            <a:r>
              <a:rPr lang="es-CL" dirty="0" err="1"/>
              <a:t>World</a:t>
            </a:r>
            <a:r>
              <a:rPr lang="es-CL" dirty="0"/>
              <a:t> Wide Web </a:t>
            </a:r>
            <a:r>
              <a:rPr lang="es-CL" dirty="0" err="1"/>
              <a:t>Consortium</a:t>
            </a:r>
            <a:r>
              <a:rPr lang="es-CL" dirty="0"/>
              <a:t>, la principal organización de estándares de internet.</a:t>
            </a:r>
          </a:p>
        </p:txBody>
      </p:sp>
      <p:sp>
        <p:nvSpPr>
          <p:cNvPr id="3" name="Título 2">
            <a:extLst>
              <a:ext uri="{FF2B5EF4-FFF2-40B4-BE49-F238E27FC236}">
                <a16:creationId xmlns:a16="http://schemas.microsoft.com/office/drawing/2014/main" xmlns="" id="{11F2F50B-E2D1-4886-9FD6-59A1E8DC527A}"/>
              </a:ext>
            </a:extLst>
          </p:cNvPr>
          <p:cNvSpPr>
            <a:spLocks noGrp="1"/>
          </p:cNvSpPr>
          <p:nvPr>
            <p:ph type="title"/>
          </p:nvPr>
        </p:nvSpPr>
        <p:spPr/>
        <p:txBody>
          <a:bodyPr/>
          <a:lstStyle/>
          <a:p>
            <a:r>
              <a:rPr lang="es-ES_tradnl" dirty="0"/>
              <a:t>Accesibilidad</a:t>
            </a:r>
            <a:endParaRPr lang="es-CL" dirty="0"/>
          </a:p>
        </p:txBody>
      </p:sp>
      <p:pic>
        <p:nvPicPr>
          <p:cNvPr id="4" name="Imagen 3">
            <a:extLst>
              <a:ext uri="{FF2B5EF4-FFF2-40B4-BE49-F238E27FC236}">
                <a16:creationId xmlns:a16="http://schemas.microsoft.com/office/drawing/2014/main" xmlns="" id="{1AB0B763-D09C-4B5F-880B-7224EEE6A593}"/>
              </a:ext>
            </a:extLst>
          </p:cNvPr>
          <p:cNvPicPr>
            <a:picLocks noChangeAspect="1"/>
          </p:cNvPicPr>
          <p:nvPr/>
        </p:nvPicPr>
        <p:blipFill>
          <a:blip r:embed="rId2"/>
          <a:stretch>
            <a:fillRect/>
          </a:stretch>
        </p:blipFill>
        <p:spPr>
          <a:xfrm>
            <a:off x="2867025" y="3662962"/>
            <a:ext cx="3409950" cy="838200"/>
          </a:xfrm>
          <a:prstGeom prst="rect">
            <a:avLst/>
          </a:prstGeom>
        </p:spPr>
      </p:pic>
    </p:spTree>
    <p:extLst>
      <p:ext uri="{BB962C8B-B14F-4D97-AF65-F5344CB8AC3E}">
        <p14:creationId xmlns:p14="http://schemas.microsoft.com/office/powerpoint/2010/main" val="1764282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854" y="4159045"/>
            <a:ext cx="5843694" cy="2507103"/>
          </a:xfrm>
          <a:prstGeom prst="rect">
            <a:avLst/>
          </a:prstGeom>
        </p:spPr>
      </p:pic>
      <p:sp>
        <p:nvSpPr>
          <p:cNvPr id="3" name="Título 2">
            <a:extLst>
              <a:ext uri="{FF2B5EF4-FFF2-40B4-BE49-F238E27FC236}">
                <a16:creationId xmlns:a16="http://schemas.microsoft.com/office/drawing/2014/main" xmlns="" id="{2CE217D0-038F-4EC5-B690-1AA416982D64}"/>
              </a:ext>
            </a:extLst>
          </p:cNvPr>
          <p:cNvSpPr>
            <a:spLocks noGrp="1"/>
          </p:cNvSpPr>
          <p:nvPr>
            <p:ph type="title"/>
          </p:nvPr>
        </p:nvSpPr>
        <p:spPr/>
        <p:txBody>
          <a:bodyPr/>
          <a:lstStyle/>
          <a:p>
            <a:r>
              <a:rPr lang="es-ES_tradnl" dirty="0"/>
              <a:t>Principios del Diseño UI</a:t>
            </a:r>
            <a:endParaRPr lang="es-CL" dirty="0"/>
          </a:p>
        </p:txBody>
      </p:sp>
      <p:sp>
        <p:nvSpPr>
          <p:cNvPr id="5" name="Marcador de texto 4">
            <a:extLst>
              <a:ext uri="{FF2B5EF4-FFF2-40B4-BE49-F238E27FC236}">
                <a16:creationId xmlns:a16="http://schemas.microsoft.com/office/drawing/2014/main" xmlns="" id="{0A5F6C29-E9E7-4571-AC25-90EDF8A6FFAF}"/>
              </a:ext>
            </a:extLst>
          </p:cNvPr>
          <p:cNvSpPr>
            <a:spLocks noGrp="1"/>
          </p:cNvSpPr>
          <p:nvPr>
            <p:ph type="body" idx="1"/>
          </p:nvPr>
        </p:nvSpPr>
        <p:spPr>
          <a:xfrm>
            <a:off x="160421" y="1218600"/>
            <a:ext cx="8689429" cy="5137800"/>
          </a:xfrm>
        </p:spPr>
        <p:txBody>
          <a:bodyPr/>
          <a:lstStyle/>
          <a:p>
            <a:pPr algn="just"/>
            <a:r>
              <a:rPr lang="es-CL" dirty="0"/>
              <a:t>Los </a:t>
            </a:r>
            <a:r>
              <a:rPr lang="es-CL" b="1" dirty="0"/>
              <a:t>principios fundamentales</a:t>
            </a:r>
            <a:r>
              <a:rPr lang="es-CL" dirty="0"/>
              <a:t> corresponden al nivel más alto y establecen cuatro principios fundamentales: </a:t>
            </a:r>
            <a:r>
              <a:rPr lang="es-CL" b="1" dirty="0"/>
              <a:t>perceptibilidad, operabilidad, comprensibilidad y robustez. </a:t>
            </a:r>
          </a:p>
          <a:p>
            <a:pPr algn="just"/>
            <a:r>
              <a:rPr lang="es-CL" dirty="0"/>
              <a:t>Define pautas generales que proporcionan los </a:t>
            </a:r>
            <a:r>
              <a:rPr lang="es-CL" b="1" dirty="0"/>
              <a:t>objetivos</a:t>
            </a:r>
            <a:r>
              <a:rPr lang="es-CL" dirty="0"/>
              <a:t> </a:t>
            </a:r>
            <a:r>
              <a:rPr lang="es-CL" b="1" dirty="0"/>
              <a:t>básicos</a:t>
            </a:r>
            <a:r>
              <a:rPr lang="es-CL" dirty="0"/>
              <a:t> que se deben lograr para crear un contenido accesible, </a:t>
            </a:r>
            <a:r>
              <a:rPr lang="es-CL" b="1" dirty="0"/>
              <a:t>prioridades y niveles de conformidad</a:t>
            </a:r>
            <a:r>
              <a:rPr lang="es-CL" dirty="0"/>
              <a:t>, para considerar todos o algunos de aspectos especificados y su conformidad al momento de evaluar. </a:t>
            </a:r>
            <a:endParaRPr lang="es-CL" sz="2200" dirty="0"/>
          </a:p>
          <a:p>
            <a:endParaRPr lang="es-CL" dirty="0"/>
          </a:p>
        </p:txBody>
      </p:sp>
    </p:spTree>
    <p:extLst>
      <p:ext uri="{BB962C8B-B14F-4D97-AF65-F5344CB8AC3E}">
        <p14:creationId xmlns:p14="http://schemas.microsoft.com/office/powerpoint/2010/main" val="3771239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2B3C5E13-1D5C-44A1-BB39-45B4738610D5}"/>
              </a:ext>
            </a:extLst>
          </p:cNvPr>
          <p:cNvSpPr>
            <a:spLocks noGrp="1"/>
          </p:cNvSpPr>
          <p:nvPr>
            <p:ph type="title"/>
          </p:nvPr>
        </p:nvSpPr>
        <p:spPr/>
        <p:txBody>
          <a:bodyPr/>
          <a:lstStyle/>
          <a:p>
            <a:r>
              <a:rPr lang="es-CL" b="1" dirty="0"/>
              <a:t>Perceptibilidad</a:t>
            </a:r>
            <a:endParaRPr lang="es-CL" dirty="0"/>
          </a:p>
        </p:txBody>
      </p:sp>
      <p:sp>
        <p:nvSpPr>
          <p:cNvPr id="4" name="Marcador de texto 3">
            <a:extLst>
              <a:ext uri="{FF2B5EF4-FFF2-40B4-BE49-F238E27FC236}">
                <a16:creationId xmlns:a16="http://schemas.microsoft.com/office/drawing/2014/main" xmlns="" id="{0A8A8DD8-80C8-4F71-9859-CBB60972AA0B}"/>
              </a:ext>
            </a:extLst>
          </p:cNvPr>
          <p:cNvSpPr>
            <a:spLocks noGrp="1"/>
          </p:cNvSpPr>
          <p:nvPr>
            <p:ph type="body" idx="1"/>
          </p:nvPr>
        </p:nvSpPr>
        <p:spPr>
          <a:xfrm>
            <a:off x="442452" y="1218600"/>
            <a:ext cx="8011737" cy="5137800"/>
          </a:xfrm>
        </p:spPr>
        <p:txBody>
          <a:bodyPr/>
          <a:lstStyle/>
          <a:p>
            <a:pPr algn="just"/>
            <a:r>
              <a:rPr lang="es-CL" dirty="0"/>
              <a:t>El principio de</a:t>
            </a:r>
            <a:r>
              <a:rPr lang="es-CL" b="1" dirty="0"/>
              <a:t> perceptibilidad</a:t>
            </a:r>
            <a:r>
              <a:rPr lang="es-CL" dirty="0"/>
              <a:t>, se refiere a que la información y los elementos de la interfaz de usuario deben ser presentados a los usuarios de forma que ellos puedan percibirlos. </a:t>
            </a:r>
          </a:p>
          <a:p>
            <a:pPr algn="just"/>
            <a:endParaRPr lang="es-CL" dirty="0"/>
          </a:p>
          <a:p>
            <a:pPr algn="just"/>
            <a:r>
              <a:rPr lang="es-CL" dirty="0"/>
              <a:t>Bajo este principio se deben proporcionar alternativas textuales para cualquier contenido no textual, proporcionar alternativas para el contenido multimedia basado en el tiempo, el contenido debe ser </a:t>
            </a:r>
            <a:r>
              <a:rPr lang="es-CL" b="1" dirty="0"/>
              <a:t>adaptable</a:t>
            </a:r>
            <a:r>
              <a:rPr lang="es-CL" dirty="0"/>
              <a:t>, es decir se deben mostrar de varias formas y debe ser </a:t>
            </a:r>
            <a:r>
              <a:rPr lang="es-CL" b="1" dirty="0"/>
              <a:t>distinguible</a:t>
            </a:r>
            <a:r>
              <a:rPr lang="es-CL" dirty="0"/>
              <a:t> facilitando a los usuarios ver y escuchar el contenido. </a:t>
            </a:r>
          </a:p>
          <a:p>
            <a:endParaRPr lang="es-CL" dirty="0"/>
          </a:p>
        </p:txBody>
      </p:sp>
    </p:spTree>
    <p:extLst>
      <p:ext uri="{BB962C8B-B14F-4D97-AF65-F5344CB8AC3E}">
        <p14:creationId xmlns:p14="http://schemas.microsoft.com/office/powerpoint/2010/main" val="820331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51328" y="1234579"/>
            <a:ext cx="8550220" cy="1200329"/>
          </a:xfrm>
          <a:prstGeom prst="rect">
            <a:avLst/>
          </a:prstGeom>
        </p:spPr>
        <p:txBody>
          <a:bodyPr wrap="square">
            <a:spAutoFit/>
          </a:bodyPr>
          <a:lstStyle/>
          <a:p>
            <a:pPr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rPr>
              <a:t>En la imagen se provee información alternativa a la imagen superior de la página y ofrece la opción de escuchar el audio del artículo publicado.</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r="5714"/>
          <a:stretch/>
        </p:blipFill>
        <p:spPr>
          <a:xfrm>
            <a:off x="444911" y="2581501"/>
            <a:ext cx="7165258" cy="4173259"/>
          </a:xfrm>
          <a:prstGeom prst="rect">
            <a:avLst/>
          </a:prstGeom>
        </p:spPr>
      </p:pic>
      <p:sp>
        <p:nvSpPr>
          <p:cNvPr id="4" name="Título 3">
            <a:extLst>
              <a:ext uri="{FF2B5EF4-FFF2-40B4-BE49-F238E27FC236}">
                <a16:creationId xmlns:a16="http://schemas.microsoft.com/office/drawing/2014/main" xmlns="" id="{F8F53334-ED54-4A1C-9FAE-A8FF080E8AB1}"/>
              </a:ext>
            </a:extLst>
          </p:cNvPr>
          <p:cNvSpPr>
            <a:spLocks noGrp="1"/>
          </p:cNvSpPr>
          <p:nvPr>
            <p:ph type="title"/>
          </p:nvPr>
        </p:nvSpPr>
        <p:spPr/>
        <p:txBody>
          <a:bodyPr/>
          <a:lstStyle/>
          <a:p>
            <a:r>
              <a:rPr lang="es-CL" b="1" dirty="0"/>
              <a:t>Perceptibilidad</a:t>
            </a:r>
            <a:endParaRPr lang="es-CL" dirty="0"/>
          </a:p>
        </p:txBody>
      </p:sp>
      <p:sp>
        <p:nvSpPr>
          <p:cNvPr id="7" name="Elipse 6">
            <a:extLst>
              <a:ext uri="{FF2B5EF4-FFF2-40B4-BE49-F238E27FC236}">
                <a16:creationId xmlns:a16="http://schemas.microsoft.com/office/drawing/2014/main" xmlns="" id="{20042204-E17D-4F25-A199-7CC30376DCB1}"/>
              </a:ext>
            </a:extLst>
          </p:cNvPr>
          <p:cNvSpPr/>
          <p:nvPr/>
        </p:nvSpPr>
        <p:spPr>
          <a:xfrm>
            <a:off x="1763699" y="5486400"/>
            <a:ext cx="1781606" cy="5614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Elipse 7">
            <a:extLst>
              <a:ext uri="{FF2B5EF4-FFF2-40B4-BE49-F238E27FC236}">
                <a16:creationId xmlns:a16="http://schemas.microsoft.com/office/drawing/2014/main" xmlns="" id="{ECA7DD47-77B8-4F5E-987B-6DCD036114F1}"/>
              </a:ext>
            </a:extLst>
          </p:cNvPr>
          <p:cNvSpPr/>
          <p:nvPr/>
        </p:nvSpPr>
        <p:spPr>
          <a:xfrm>
            <a:off x="1533831" y="2500256"/>
            <a:ext cx="1781606" cy="56147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552361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532F8F7C-62F6-AB45-8C6F-954F7E1DBD86}"/>
              </a:ext>
            </a:extLst>
          </p:cNvPr>
          <p:cNvSpPr>
            <a:spLocks noGrp="1"/>
          </p:cNvSpPr>
          <p:nvPr>
            <p:ph type="title"/>
          </p:nvPr>
        </p:nvSpPr>
        <p:spPr/>
        <p:txBody>
          <a:bodyPr/>
          <a:lstStyle/>
          <a:p>
            <a:r>
              <a:rPr lang="es-ES_tradnl" dirty="0"/>
              <a:t>Modelamiento del software</a:t>
            </a:r>
          </a:p>
        </p:txBody>
      </p:sp>
      <p:sp>
        <p:nvSpPr>
          <p:cNvPr id="4" name="Marcador de texto 3">
            <a:extLst>
              <a:ext uri="{FF2B5EF4-FFF2-40B4-BE49-F238E27FC236}">
                <a16:creationId xmlns:a16="http://schemas.microsoft.com/office/drawing/2014/main" xmlns="" id="{5F750691-DAB0-AA4F-B577-B16F30A46F18}"/>
              </a:ext>
            </a:extLst>
          </p:cNvPr>
          <p:cNvSpPr>
            <a:spLocks noGrp="1"/>
          </p:cNvSpPr>
          <p:nvPr>
            <p:ph type="body" idx="1"/>
          </p:nvPr>
        </p:nvSpPr>
        <p:spPr/>
        <p:txBody>
          <a:bodyPr/>
          <a:lstStyle/>
          <a:p>
            <a:pPr algn="just"/>
            <a:r>
              <a:rPr lang="es-ES_tradnl" dirty="0"/>
              <a:t>Estos modelos permitirán </a:t>
            </a:r>
            <a:r>
              <a:rPr lang="es-ES_tradnl" b="1" dirty="0"/>
              <a:t>modelos permiten simplificar la complejidad de determinadas áreas </a:t>
            </a:r>
            <a:r>
              <a:rPr lang="es-ES_tradnl" dirty="0"/>
              <a:t> y guiar a los diferentes roles involucrados en  proceso de desarrollo y mantención del software.</a:t>
            </a:r>
          </a:p>
          <a:p>
            <a:pPr algn="just"/>
            <a:r>
              <a:rPr lang="es-ES_tradnl" dirty="0"/>
              <a:t>Por ejemplo, permitirá guiar a los desarrolladores en la construcción del software o certificadores verificar el funcionamiento del software, entre otros usos.</a:t>
            </a:r>
          </a:p>
          <a:p>
            <a:pPr lvl="4" algn="just"/>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xmlns="" id="{C1D0FDBB-EA77-4E5A-B998-BC8782604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764" y="4237020"/>
            <a:ext cx="4516582" cy="2408255"/>
          </a:xfrm>
          <a:prstGeom prst="rect">
            <a:avLst/>
          </a:prstGeom>
          <a:ln>
            <a:solidFill>
              <a:schemeClr val="tx1"/>
            </a:solidFill>
          </a:ln>
        </p:spPr>
      </p:pic>
    </p:spTree>
    <p:extLst>
      <p:ext uri="{BB962C8B-B14F-4D97-AF65-F5344CB8AC3E}">
        <p14:creationId xmlns:p14="http://schemas.microsoft.com/office/powerpoint/2010/main" val="2713664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A819F01D-025E-48B0-AD44-3AFBBF090865}"/>
              </a:ext>
            </a:extLst>
          </p:cNvPr>
          <p:cNvSpPr>
            <a:spLocks noGrp="1"/>
          </p:cNvSpPr>
          <p:nvPr>
            <p:ph type="title"/>
          </p:nvPr>
        </p:nvSpPr>
        <p:spPr/>
        <p:txBody>
          <a:bodyPr/>
          <a:lstStyle/>
          <a:p>
            <a:r>
              <a:rPr lang="es-CL" b="1" dirty="0" err="1"/>
              <a:t>Operatibilidad</a:t>
            </a:r>
            <a:endParaRPr lang="es-CL" dirty="0"/>
          </a:p>
        </p:txBody>
      </p:sp>
      <p:sp>
        <p:nvSpPr>
          <p:cNvPr id="4" name="Marcador de texto 3">
            <a:extLst>
              <a:ext uri="{FF2B5EF4-FFF2-40B4-BE49-F238E27FC236}">
                <a16:creationId xmlns:a16="http://schemas.microsoft.com/office/drawing/2014/main" xmlns="" id="{6F69B280-189A-4474-B6A7-45543D9FB7CE}"/>
              </a:ext>
            </a:extLst>
          </p:cNvPr>
          <p:cNvSpPr>
            <a:spLocks noGrp="1"/>
          </p:cNvSpPr>
          <p:nvPr>
            <p:ph type="body" idx="1"/>
          </p:nvPr>
        </p:nvSpPr>
        <p:spPr>
          <a:xfrm>
            <a:off x="224589" y="1218600"/>
            <a:ext cx="8069179" cy="5137800"/>
          </a:xfrm>
        </p:spPr>
        <p:txBody>
          <a:bodyPr/>
          <a:lstStyle/>
          <a:p>
            <a:pPr algn="just"/>
            <a:r>
              <a:rPr lang="es-CL" dirty="0"/>
              <a:t>El principio de </a:t>
            </a:r>
            <a:r>
              <a:rPr lang="es-CL" b="1" dirty="0" err="1"/>
              <a:t>operatibilidad</a:t>
            </a:r>
            <a:r>
              <a:rPr lang="es-CL" dirty="0"/>
              <a:t>, se refiere a que los componentes de la interfaz y la navegación deben ser operables. </a:t>
            </a:r>
          </a:p>
          <a:p>
            <a:pPr algn="just"/>
            <a:endParaRPr lang="es-CL" dirty="0"/>
          </a:p>
          <a:p>
            <a:pPr algn="just"/>
            <a:r>
              <a:rPr lang="es-CL" dirty="0"/>
              <a:t>Bajo este principio debe considerar que toda funcionalidad debe estar </a:t>
            </a:r>
            <a:r>
              <a:rPr lang="es-CL" b="1" dirty="0"/>
              <a:t>disponible desde el teclado</a:t>
            </a:r>
            <a:r>
              <a:rPr lang="es-CL" dirty="0"/>
              <a:t>, la información debe permanecer durante suficiente tiempo para leer y usar el contenido, </a:t>
            </a:r>
            <a:r>
              <a:rPr lang="es-CL" b="1" dirty="0"/>
              <a:t>no se debe diseñar con formas o destellos</a:t>
            </a:r>
            <a:r>
              <a:rPr lang="es-CL" dirty="0"/>
              <a:t> que puedan provocar problemas al usuario, se debe proporcionar medios que ayuden a navegar y localizar el contenido.</a:t>
            </a:r>
          </a:p>
          <a:p>
            <a:endParaRPr lang="es-CL" dirty="0"/>
          </a:p>
        </p:txBody>
      </p:sp>
    </p:spTree>
    <p:extLst>
      <p:ext uri="{BB962C8B-B14F-4D97-AF65-F5344CB8AC3E}">
        <p14:creationId xmlns:p14="http://schemas.microsoft.com/office/powerpoint/2010/main" val="3742267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1563" y="2519284"/>
            <a:ext cx="2650347" cy="2308324"/>
          </a:xfrm>
          <a:prstGeom prst="rect">
            <a:avLst/>
          </a:prstGeom>
        </p:spPr>
        <p:txBody>
          <a:bodyPr wrap="square">
            <a:spAutoFit/>
          </a:bodyPr>
          <a:lstStyle/>
          <a:p>
            <a:pPr algn="just"/>
            <a:r>
              <a:rPr lang="es-CL" sz="2400" dirty="0">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rPr>
              <a:t>En la imagen se puede observar las posibilidades de una aplicación para acceder desde teclado. </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615" y="1281429"/>
            <a:ext cx="4192230" cy="5340597"/>
          </a:xfrm>
          <a:prstGeom prst="rect">
            <a:avLst/>
          </a:prstGeom>
        </p:spPr>
      </p:pic>
      <p:sp>
        <p:nvSpPr>
          <p:cNvPr id="4" name="Título 3">
            <a:extLst>
              <a:ext uri="{FF2B5EF4-FFF2-40B4-BE49-F238E27FC236}">
                <a16:creationId xmlns:a16="http://schemas.microsoft.com/office/drawing/2014/main" xmlns="" id="{5254A08E-7C12-4CCE-9677-62B60EF5669B}"/>
              </a:ext>
            </a:extLst>
          </p:cNvPr>
          <p:cNvSpPr>
            <a:spLocks noGrp="1"/>
          </p:cNvSpPr>
          <p:nvPr>
            <p:ph type="title"/>
          </p:nvPr>
        </p:nvSpPr>
        <p:spPr/>
        <p:txBody>
          <a:bodyPr/>
          <a:lstStyle/>
          <a:p>
            <a:r>
              <a:rPr lang="es-CL" b="1" dirty="0" err="1"/>
              <a:t>Operatibilidad</a:t>
            </a:r>
            <a:endParaRPr lang="es-CL" dirty="0"/>
          </a:p>
        </p:txBody>
      </p:sp>
    </p:spTree>
    <p:extLst>
      <p:ext uri="{BB962C8B-B14F-4D97-AF65-F5344CB8AC3E}">
        <p14:creationId xmlns:p14="http://schemas.microsoft.com/office/powerpoint/2010/main" val="343704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25" y="4128647"/>
            <a:ext cx="5800507" cy="2665488"/>
          </a:xfrm>
          <a:prstGeom prst="rect">
            <a:avLst/>
          </a:prstGeom>
        </p:spPr>
      </p:pic>
      <p:sp>
        <p:nvSpPr>
          <p:cNvPr id="3" name="Título 2">
            <a:extLst>
              <a:ext uri="{FF2B5EF4-FFF2-40B4-BE49-F238E27FC236}">
                <a16:creationId xmlns:a16="http://schemas.microsoft.com/office/drawing/2014/main" xmlns="" id="{672F1217-AA04-4021-8BB5-131A5B899E90}"/>
              </a:ext>
            </a:extLst>
          </p:cNvPr>
          <p:cNvSpPr>
            <a:spLocks noGrp="1"/>
          </p:cNvSpPr>
          <p:nvPr>
            <p:ph type="title"/>
          </p:nvPr>
        </p:nvSpPr>
        <p:spPr/>
        <p:txBody>
          <a:bodyPr/>
          <a:lstStyle/>
          <a:p>
            <a:r>
              <a:rPr lang="es-CL" b="1" dirty="0"/>
              <a:t>Comprensibilidad</a:t>
            </a:r>
            <a:endParaRPr lang="es-CL" dirty="0"/>
          </a:p>
        </p:txBody>
      </p:sp>
      <p:sp>
        <p:nvSpPr>
          <p:cNvPr id="5" name="Marcador de texto 4">
            <a:extLst>
              <a:ext uri="{FF2B5EF4-FFF2-40B4-BE49-F238E27FC236}">
                <a16:creationId xmlns:a16="http://schemas.microsoft.com/office/drawing/2014/main" xmlns="" id="{01EF11CF-9554-4CA4-90C2-86F4A688CD25}"/>
              </a:ext>
            </a:extLst>
          </p:cNvPr>
          <p:cNvSpPr>
            <a:spLocks noGrp="1"/>
          </p:cNvSpPr>
          <p:nvPr>
            <p:ph type="body" idx="1"/>
          </p:nvPr>
        </p:nvSpPr>
        <p:spPr>
          <a:xfrm>
            <a:off x="305326" y="1218600"/>
            <a:ext cx="8544524" cy="5137800"/>
          </a:xfrm>
        </p:spPr>
        <p:txBody>
          <a:bodyPr/>
          <a:lstStyle/>
          <a:p>
            <a:pPr algn="just"/>
            <a:r>
              <a:rPr lang="es-CL" dirty="0"/>
              <a:t>El principio de </a:t>
            </a:r>
            <a:r>
              <a:rPr lang="es-CL" b="1" dirty="0"/>
              <a:t>comprensibilidad</a:t>
            </a:r>
            <a:r>
              <a:rPr lang="es-CL" dirty="0"/>
              <a:t> se refiere a que la información y el manejo de la interfaz debe ser </a:t>
            </a:r>
            <a:r>
              <a:rPr lang="es-CL" b="1" dirty="0"/>
              <a:t>comprensible</a:t>
            </a:r>
            <a:r>
              <a:rPr lang="es-CL" dirty="0"/>
              <a:t> y </a:t>
            </a:r>
            <a:r>
              <a:rPr lang="es-CL" b="1" dirty="0"/>
              <a:t>legible, </a:t>
            </a:r>
            <a:r>
              <a:rPr lang="es-CL" dirty="0"/>
              <a:t>la apariencia y la operabilidad de las páginas Web deben ser predecibles</a:t>
            </a:r>
            <a:r>
              <a:rPr lang="es-CL" b="1" dirty="0"/>
              <a:t> </a:t>
            </a:r>
            <a:r>
              <a:rPr lang="es-CL" dirty="0"/>
              <a:t>y</a:t>
            </a:r>
            <a:r>
              <a:rPr lang="es-CL" b="1" dirty="0"/>
              <a:t> </a:t>
            </a:r>
            <a:r>
              <a:rPr lang="es-CL" dirty="0"/>
              <a:t>ayudar a los usuarios a evitar y corregir errores en las entradas de datos. </a:t>
            </a:r>
          </a:p>
          <a:p>
            <a:pPr algn="just"/>
            <a:r>
              <a:rPr lang="es-CL" dirty="0"/>
              <a:t>En la imagen se puede observar como la aplicación predice que el usuario ingresó incorrectamente una palabra buscada.</a:t>
            </a:r>
          </a:p>
          <a:p>
            <a:endParaRPr lang="es-CL" dirty="0"/>
          </a:p>
        </p:txBody>
      </p:sp>
      <p:sp>
        <p:nvSpPr>
          <p:cNvPr id="7" name="Elipse 6">
            <a:extLst>
              <a:ext uri="{FF2B5EF4-FFF2-40B4-BE49-F238E27FC236}">
                <a16:creationId xmlns:a16="http://schemas.microsoft.com/office/drawing/2014/main" xmlns="" id="{89F8B538-3061-4215-AEA0-163701AB83A0}"/>
              </a:ext>
            </a:extLst>
          </p:cNvPr>
          <p:cNvSpPr/>
          <p:nvPr/>
        </p:nvSpPr>
        <p:spPr>
          <a:xfrm>
            <a:off x="1331495" y="5447495"/>
            <a:ext cx="4010526" cy="4646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681498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910" y="3559751"/>
            <a:ext cx="5207410" cy="3162318"/>
          </a:xfrm>
          <a:prstGeom prst="rect">
            <a:avLst/>
          </a:prstGeom>
        </p:spPr>
      </p:pic>
      <p:sp>
        <p:nvSpPr>
          <p:cNvPr id="4" name="Título 3">
            <a:extLst>
              <a:ext uri="{FF2B5EF4-FFF2-40B4-BE49-F238E27FC236}">
                <a16:creationId xmlns:a16="http://schemas.microsoft.com/office/drawing/2014/main" xmlns="" id="{7494317A-356A-4F44-AF4B-75FBCD865FB8}"/>
              </a:ext>
            </a:extLst>
          </p:cNvPr>
          <p:cNvSpPr>
            <a:spLocks noGrp="1"/>
          </p:cNvSpPr>
          <p:nvPr>
            <p:ph type="title"/>
          </p:nvPr>
        </p:nvSpPr>
        <p:spPr/>
        <p:txBody>
          <a:bodyPr/>
          <a:lstStyle/>
          <a:p>
            <a:r>
              <a:rPr lang="es-CL" b="1" dirty="0"/>
              <a:t>Robustez</a:t>
            </a:r>
            <a:endParaRPr lang="es-CL" dirty="0"/>
          </a:p>
        </p:txBody>
      </p:sp>
      <p:sp>
        <p:nvSpPr>
          <p:cNvPr id="5" name="Marcador de texto 4">
            <a:extLst>
              <a:ext uri="{FF2B5EF4-FFF2-40B4-BE49-F238E27FC236}">
                <a16:creationId xmlns:a16="http://schemas.microsoft.com/office/drawing/2014/main" xmlns="" id="{C6E1E814-ACD7-4A6C-B596-20F85694E557}"/>
              </a:ext>
            </a:extLst>
          </p:cNvPr>
          <p:cNvSpPr>
            <a:spLocks noGrp="1"/>
          </p:cNvSpPr>
          <p:nvPr>
            <p:ph type="body" idx="1"/>
          </p:nvPr>
        </p:nvSpPr>
        <p:spPr>
          <a:xfrm>
            <a:off x="272716" y="1218600"/>
            <a:ext cx="8577133" cy="5137800"/>
          </a:xfrm>
        </p:spPr>
        <p:txBody>
          <a:bodyPr/>
          <a:lstStyle/>
          <a:p>
            <a:pPr algn="just"/>
            <a:r>
              <a:rPr lang="es-CL" dirty="0"/>
              <a:t>El último principio es la </a:t>
            </a:r>
            <a:r>
              <a:rPr lang="es-CL" b="1" dirty="0"/>
              <a:t>robustez</a:t>
            </a:r>
            <a:r>
              <a:rPr lang="es-CL" dirty="0"/>
              <a:t>, referido a que el contenido debe ser suficientemente robusto como para ser interpretado de forma fiable por las aplicaciones, la </a:t>
            </a:r>
            <a:r>
              <a:rPr lang="es-CL" b="1" dirty="0"/>
              <a:t>compatibilidad</a:t>
            </a:r>
            <a:r>
              <a:rPr lang="es-CL" dirty="0"/>
              <a:t> con las aplicaciones ser la mayor posible. </a:t>
            </a:r>
          </a:p>
          <a:p>
            <a:pPr algn="just"/>
            <a:r>
              <a:rPr lang="es-CL" dirty="0"/>
              <a:t>En la imagen, el contenido se adapta a diversas plataformas. </a:t>
            </a:r>
            <a:endParaRPr lang="es-CL" sz="2200" dirty="0"/>
          </a:p>
          <a:p>
            <a:endParaRPr lang="es-CL" dirty="0"/>
          </a:p>
        </p:txBody>
      </p:sp>
    </p:spTree>
    <p:extLst>
      <p:ext uri="{BB962C8B-B14F-4D97-AF65-F5344CB8AC3E}">
        <p14:creationId xmlns:p14="http://schemas.microsoft.com/office/powerpoint/2010/main" val="3323594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910" y="3274266"/>
            <a:ext cx="4962620" cy="3480495"/>
          </a:xfrm>
          <a:prstGeom prst="rect">
            <a:avLst/>
          </a:prstGeom>
        </p:spPr>
      </p:pic>
      <p:sp>
        <p:nvSpPr>
          <p:cNvPr id="3" name="Título 2">
            <a:extLst>
              <a:ext uri="{FF2B5EF4-FFF2-40B4-BE49-F238E27FC236}">
                <a16:creationId xmlns:a16="http://schemas.microsoft.com/office/drawing/2014/main" xmlns="" id="{3D17E6A6-45DE-49B7-A226-5EF0F47209EE}"/>
              </a:ext>
            </a:extLst>
          </p:cNvPr>
          <p:cNvSpPr>
            <a:spLocks noGrp="1"/>
          </p:cNvSpPr>
          <p:nvPr>
            <p:ph type="title"/>
          </p:nvPr>
        </p:nvSpPr>
        <p:spPr/>
        <p:txBody>
          <a:bodyPr/>
          <a:lstStyle/>
          <a:p>
            <a:r>
              <a:rPr lang="es-ES_tradnl" dirty="0"/>
              <a:t>Evaluando la  Interfaz de Usuario</a:t>
            </a:r>
            <a:endParaRPr lang="es-CL" dirty="0"/>
          </a:p>
        </p:txBody>
      </p:sp>
      <p:sp>
        <p:nvSpPr>
          <p:cNvPr id="5" name="Marcador de texto 4">
            <a:extLst>
              <a:ext uri="{FF2B5EF4-FFF2-40B4-BE49-F238E27FC236}">
                <a16:creationId xmlns:a16="http://schemas.microsoft.com/office/drawing/2014/main" xmlns="" id="{008EA75B-A198-4FDA-B159-1CF5880D1518}"/>
              </a:ext>
            </a:extLst>
          </p:cNvPr>
          <p:cNvSpPr>
            <a:spLocks noGrp="1"/>
          </p:cNvSpPr>
          <p:nvPr>
            <p:ph type="body" idx="1"/>
          </p:nvPr>
        </p:nvSpPr>
        <p:spPr>
          <a:xfrm>
            <a:off x="385011" y="1218600"/>
            <a:ext cx="8464839" cy="5137800"/>
          </a:xfrm>
        </p:spPr>
        <p:txBody>
          <a:bodyPr/>
          <a:lstStyle/>
          <a:p>
            <a:pPr algn="just"/>
            <a:r>
              <a:rPr lang="es-CL" dirty="0"/>
              <a:t>Las </a:t>
            </a:r>
            <a:r>
              <a:rPr lang="es-CL" b="1" dirty="0"/>
              <a:t>evaluaciones de cumplimiento de accesibilidad</a:t>
            </a:r>
            <a:r>
              <a:rPr lang="es-CL" dirty="0"/>
              <a:t> pueden elaborarse mediante cuestionarios y listas de chequeo sobre el estándar, las cuales debe ser elaboradas para este efecto o utilizar las dispuestas por los organismos que definen buenas prácticas de usabilidad y accesibilidad. </a:t>
            </a:r>
            <a:endParaRPr lang="es-CL" sz="2200" dirty="0"/>
          </a:p>
          <a:p>
            <a:pPr algn="just"/>
            <a:endParaRPr lang="es-CL" dirty="0"/>
          </a:p>
        </p:txBody>
      </p:sp>
    </p:spTree>
    <p:extLst>
      <p:ext uri="{BB962C8B-B14F-4D97-AF65-F5344CB8AC3E}">
        <p14:creationId xmlns:p14="http://schemas.microsoft.com/office/powerpoint/2010/main" val="460909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696" y="1342104"/>
            <a:ext cx="8258852" cy="4727227"/>
          </a:xfrm>
          <a:prstGeom prst="rect">
            <a:avLst/>
          </a:prstGeom>
        </p:spPr>
      </p:pic>
      <p:sp>
        <p:nvSpPr>
          <p:cNvPr id="2" name="Título 1">
            <a:extLst>
              <a:ext uri="{FF2B5EF4-FFF2-40B4-BE49-F238E27FC236}">
                <a16:creationId xmlns:a16="http://schemas.microsoft.com/office/drawing/2014/main" xmlns="" id="{E89E7A22-B58B-49C7-923C-78DFECDDE53D}"/>
              </a:ext>
            </a:extLst>
          </p:cNvPr>
          <p:cNvSpPr>
            <a:spLocks noGrp="1"/>
          </p:cNvSpPr>
          <p:nvPr>
            <p:ph type="title"/>
          </p:nvPr>
        </p:nvSpPr>
        <p:spPr/>
        <p:txBody>
          <a:bodyPr/>
          <a:lstStyle/>
          <a:p>
            <a:r>
              <a:rPr lang="es-ES_tradnl" dirty="0"/>
              <a:t>Evaluando la  Interfaz de Usuario</a:t>
            </a:r>
            <a:endParaRPr lang="es-CL" dirty="0"/>
          </a:p>
        </p:txBody>
      </p:sp>
    </p:spTree>
    <p:extLst>
      <p:ext uri="{BB962C8B-B14F-4D97-AF65-F5344CB8AC3E}">
        <p14:creationId xmlns:p14="http://schemas.microsoft.com/office/powerpoint/2010/main" val="1831624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9314" y="1335274"/>
            <a:ext cx="8653459" cy="430887"/>
          </a:xfrm>
          <a:prstGeom prst="rect">
            <a:avLst/>
          </a:prstGeom>
        </p:spPr>
        <p:txBody>
          <a:bodyPr wrap="square">
            <a:spAutoFit/>
          </a:bodyPr>
          <a:lstStyle/>
          <a:p>
            <a:pPr algn="just"/>
            <a:endParaRPr lang="es-CL" sz="2200"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736" y="4417217"/>
            <a:ext cx="3805084" cy="2250012"/>
          </a:xfrm>
          <a:prstGeom prst="rect">
            <a:avLst/>
          </a:prstGeom>
        </p:spPr>
      </p:pic>
      <p:sp>
        <p:nvSpPr>
          <p:cNvPr id="4" name="Título 3">
            <a:extLst>
              <a:ext uri="{FF2B5EF4-FFF2-40B4-BE49-F238E27FC236}">
                <a16:creationId xmlns:a16="http://schemas.microsoft.com/office/drawing/2014/main" xmlns="" id="{E5D32A90-4114-499A-B0B1-6622A93ED5E6}"/>
              </a:ext>
            </a:extLst>
          </p:cNvPr>
          <p:cNvSpPr>
            <a:spLocks noGrp="1"/>
          </p:cNvSpPr>
          <p:nvPr>
            <p:ph type="title"/>
          </p:nvPr>
        </p:nvSpPr>
        <p:spPr/>
        <p:txBody>
          <a:bodyPr/>
          <a:lstStyle/>
          <a:p>
            <a:r>
              <a:rPr lang="es-CL" b="1" dirty="0"/>
              <a:t>Resumen</a:t>
            </a:r>
            <a:endParaRPr lang="es-CL" dirty="0"/>
          </a:p>
        </p:txBody>
      </p:sp>
      <p:sp>
        <p:nvSpPr>
          <p:cNvPr id="5" name="Marcador de texto 4">
            <a:extLst>
              <a:ext uri="{FF2B5EF4-FFF2-40B4-BE49-F238E27FC236}">
                <a16:creationId xmlns:a16="http://schemas.microsoft.com/office/drawing/2014/main" xmlns="" id="{05973A93-5AF6-49EF-817E-B574EC50222A}"/>
              </a:ext>
            </a:extLst>
          </p:cNvPr>
          <p:cNvSpPr>
            <a:spLocks noGrp="1"/>
          </p:cNvSpPr>
          <p:nvPr>
            <p:ph type="body" idx="1"/>
          </p:nvPr>
        </p:nvSpPr>
        <p:spPr>
          <a:xfrm>
            <a:off x="294150" y="1218600"/>
            <a:ext cx="8215670" cy="5137800"/>
          </a:xfrm>
        </p:spPr>
        <p:txBody>
          <a:bodyPr/>
          <a:lstStyle/>
          <a:p>
            <a:pPr algn="just"/>
            <a:r>
              <a:rPr lang="es-CL" dirty="0"/>
              <a:t>Existen </a:t>
            </a:r>
            <a:r>
              <a:rPr lang="es-CL" b="1" dirty="0"/>
              <a:t>estándares y lineamientos</a:t>
            </a:r>
            <a:r>
              <a:rPr lang="es-CL" dirty="0"/>
              <a:t> </a:t>
            </a:r>
            <a:r>
              <a:rPr lang="es-CL" b="1" dirty="0"/>
              <a:t>para</a:t>
            </a:r>
            <a:r>
              <a:rPr lang="es-CL" dirty="0"/>
              <a:t> </a:t>
            </a:r>
            <a:r>
              <a:rPr lang="es-CL" b="1" dirty="0"/>
              <a:t>usabilidad y accesibilidad</a:t>
            </a:r>
            <a:r>
              <a:rPr lang="es-CL" dirty="0"/>
              <a:t>, los cuales se promueve utilizar en el desarrollo de nuestras aplicaciones para lograr una </a:t>
            </a:r>
            <a:r>
              <a:rPr lang="es-CL" b="1" dirty="0"/>
              <a:t>mejor experiencia de usuario</a:t>
            </a:r>
            <a:r>
              <a:rPr lang="es-CL" dirty="0"/>
              <a:t>, el grado de cumplimiento de la usabilidad o accesibilidad logrado lo podemos conocer aplicando técnicas de evaluación, como las heurísticas, inspeccionando nuestra aplicación y </a:t>
            </a:r>
            <a:r>
              <a:rPr lang="es-CL" b="1" dirty="0"/>
              <a:t>utilizando herramientas como las listas de chequeo</a:t>
            </a:r>
            <a:r>
              <a:rPr lang="es-CL" dirty="0"/>
              <a:t> de acuerdo a los estándares establecidos o las recomendaciones de expertos. </a:t>
            </a:r>
            <a:endParaRPr lang="es-CL" sz="2200" dirty="0"/>
          </a:p>
          <a:p>
            <a:pPr algn="just"/>
            <a:endParaRPr lang="es-CL" dirty="0"/>
          </a:p>
        </p:txBody>
      </p:sp>
    </p:spTree>
    <p:extLst>
      <p:ext uri="{BB962C8B-B14F-4D97-AF65-F5344CB8AC3E}">
        <p14:creationId xmlns:p14="http://schemas.microsoft.com/office/powerpoint/2010/main" val="316985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548035E2-9379-2346-A89D-675F58CEB28A}"/>
              </a:ext>
            </a:extLst>
          </p:cNvPr>
          <p:cNvSpPr>
            <a:spLocks noGrp="1"/>
          </p:cNvSpPr>
          <p:nvPr>
            <p:ph type="title"/>
          </p:nvPr>
        </p:nvSpPr>
        <p:spPr/>
        <p:txBody>
          <a:bodyPr/>
          <a:lstStyle/>
          <a:p>
            <a:r>
              <a:rPr lang="es-ES_tradnl" dirty="0"/>
              <a:t>Actividad </a:t>
            </a:r>
            <a:br>
              <a:rPr lang="es-ES_tradnl" dirty="0"/>
            </a:br>
            <a:r>
              <a:rPr lang="es-ES_tradnl" dirty="0"/>
              <a:t>Práctica</a:t>
            </a:r>
          </a:p>
        </p:txBody>
      </p:sp>
      <mc:AlternateContent xmlns:mc="http://schemas.openxmlformats.org/markup-compatibility/2006">
        <mc:Choice xmlns:pslz="http://schemas.microsoft.com/office/powerpoint/2016/slidezoom" xmlns="" Requires="pslz">
          <p:graphicFrame>
            <p:nvGraphicFramePr>
              <p:cNvPr id="3" name="Vista general de diapositiva 2">
                <a:extLst>
                  <a:ext uri="{FF2B5EF4-FFF2-40B4-BE49-F238E27FC236}">
                    <a16:creationId xmlns:a16="http://schemas.microsoft.com/office/drawing/2014/main" id="{DF263F87-63B5-4257-BAD1-4A78ACCC5304}"/>
                  </a:ext>
                </a:extLst>
              </p:cNvPr>
              <p:cNvGraphicFramePr>
                <a:graphicFrameLocks noChangeAspect="1"/>
              </p:cNvGraphicFramePr>
              <p:nvPr>
                <p:extLst>
                  <p:ext uri="{D42A27DB-BD31-4B8C-83A1-F6EECF244321}">
                    <p14:modId xmlns:p14="http://schemas.microsoft.com/office/powerpoint/2010/main" val="2525107390"/>
                  </p:ext>
                </p:extLst>
              </p:nvPr>
            </p:nvGraphicFramePr>
            <p:xfrm>
              <a:off x="-3276600" y="2026956"/>
              <a:ext cx="2286000" cy="1714500"/>
            </p:xfrm>
            <a:graphic>
              <a:graphicData uri="http://schemas.microsoft.com/office/powerpoint/2016/slidezoom">
                <pslz:sldZm>
                  <pslz:sldZmObj sldId="270" cId="3572879652">
                    <pslz:zmPr id="{0DFC8D0D-7E6A-4BD0-948B-38484935A047}" returnToParent="0" transitionDur="1000">
                      <p166:blipFill xmlns:p166="http://schemas.microsoft.com/office/powerpoint/2016/6/main">
                        <a:blip r:embed="rId2"/>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p:pic>
            <p:nvPicPr>
              <p:cNvPr id="3" name="Vista general de diapositiva 2">
                <a:hlinkClick r:id="rId3" action="ppaction://hlinksldjump"/>
                <a:extLst>
                  <a:ext uri="{FF2B5EF4-FFF2-40B4-BE49-F238E27FC236}">
                    <a16:creationId xmlns:a16="http://schemas.microsoft.com/office/drawing/2014/main" xmlns="" xmlns:pslz="http://schemas.microsoft.com/office/powerpoint/2016/slidezoom" id="{DF263F87-63B5-4257-BAD1-4A78ACCC5304}"/>
                  </a:ext>
                </a:extLst>
              </p:cNvPr>
              <p:cNvPicPr>
                <a:picLocks noGrp="1" noRot="1" noChangeAspect="1" noMove="1" noResize="1" noEditPoints="1" noAdjustHandles="1" noChangeArrowheads="1" noChangeShapeType="1"/>
              </p:cNvPicPr>
              <p:nvPr/>
            </p:nvPicPr>
            <p:blipFill>
              <a:blip r:embed="rId4"/>
              <a:stretch>
                <a:fillRect/>
              </a:stretch>
            </p:blipFill>
            <p:spPr>
              <a:xfrm>
                <a:off x="-3276600" y="2026956"/>
                <a:ext cx="2286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3572879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94F9FE6-B69C-4C59-9B1E-5DB7AA68FE0D}"/>
              </a:ext>
            </a:extLst>
          </p:cNvPr>
          <p:cNvSpPr>
            <a:spLocks noGrp="1"/>
          </p:cNvSpPr>
          <p:nvPr>
            <p:ph type="title"/>
          </p:nvPr>
        </p:nvSpPr>
        <p:spPr>
          <a:xfrm>
            <a:off x="1763699" y="212725"/>
            <a:ext cx="4288185" cy="813000"/>
          </a:xfrm>
        </p:spPr>
        <p:txBody>
          <a:bodyPr/>
          <a:lstStyle/>
          <a:p>
            <a:r>
              <a:rPr lang="es-ES_tradnl"/>
              <a:t>Modelando Software</a:t>
            </a:r>
            <a:endParaRPr lang="es-CL" dirty="0"/>
          </a:p>
        </p:txBody>
      </p:sp>
      <p:sp>
        <p:nvSpPr>
          <p:cNvPr id="3" name="Marcador de texto 2">
            <a:extLst>
              <a:ext uri="{FF2B5EF4-FFF2-40B4-BE49-F238E27FC236}">
                <a16:creationId xmlns:a16="http://schemas.microsoft.com/office/drawing/2014/main" xmlns="" id="{2F201E5F-4D43-416E-A8F4-B9E9F863710C}"/>
              </a:ext>
            </a:extLst>
          </p:cNvPr>
          <p:cNvSpPr>
            <a:spLocks noGrp="1"/>
          </p:cNvSpPr>
          <p:nvPr>
            <p:ph type="body" idx="1"/>
          </p:nvPr>
        </p:nvSpPr>
        <p:spPr>
          <a:xfrm>
            <a:off x="1" y="1151265"/>
            <a:ext cx="6673516" cy="1668979"/>
          </a:xfrm>
        </p:spPr>
        <p:txBody>
          <a:bodyPr/>
          <a:lstStyle/>
          <a:p>
            <a:pPr algn="just"/>
            <a:r>
              <a:rPr lang="es-CL" dirty="0"/>
              <a:t>En el proceso de </a:t>
            </a:r>
            <a:r>
              <a:rPr lang="es-CL" b="1" dirty="0"/>
              <a:t>desarrollo de software </a:t>
            </a:r>
            <a:r>
              <a:rPr lang="es-CL" dirty="0"/>
              <a:t>podemos utilizar diversos </a:t>
            </a:r>
            <a:r>
              <a:rPr lang="es-CL" b="1" dirty="0"/>
              <a:t>modelos para lograr simplificaciones </a:t>
            </a:r>
            <a:r>
              <a:rPr lang="es-CL" dirty="0"/>
              <a:t> de aspectos que son complejos de describir, por ejemplo, comprender </a:t>
            </a:r>
            <a:r>
              <a:rPr lang="es-CL" b="1" dirty="0"/>
              <a:t>como se relacionan los datos </a:t>
            </a:r>
            <a:r>
              <a:rPr lang="es-CL" dirty="0"/>
              <a:t>en un repositorio se puede facilitar mediante un </a:t>
            </a:r>
            <a:r>
              <a:rPr lang="es-CL" b="1" dirty="0"/>
              <a:t>modelo de datos.</a:t>
            </a:r>
            <a:endParaRPr lang="es-CL" dirty="0"/>
          </a:p>
        </p:txBody>
      </p:sp>
      <p:sp>
        <p:nvSpPr>
          <p:cNvPr id="7" name="Marcador de texto 2">
            <a:extLst>
              <a:ext uri="{FF2B5EF4-FFF2-40B4-BE49-F238E27FC236}">
                <a16:creationId xmlns:a16="http://schemas.microsoft.com/office/drawing/2014/main" xmlns="" id="{9FCB177F-D1B2-4687-A40B-E1E99D6ABA1F}"/>
              </a:ext>
            </a:extLst>
          </p:cNvPr>
          <p:cNvSpPr txBox="1">
            <a:spLocks/>
          </p:cNvSpPr>
          <p:nvPr/>
        </p:nvSpPr>
        <p:spPr>
          <a:xfrm>
            <a:off x="2646948" y="3558046"/>
            <a:ext cx="6202902" cy="1066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CL" dirty="0"/>
              <a:t>Para comprender </a:t>
            </a:r>
            <a:r>
              <a:rPr lang="es-CL" b="1" dirty="0"/>
              <a:t>como se integrará el software en la organización </a:t>
            </a:r>
            <a:r>
              <a:rPr lang="es-CL" dirty="0"/>
              <a:t>se puede facilitar con un </a:t>
            </a:r>
            <a:r>
              <a:rPr lang="es-CL" b="1" dirty="0"/>
              <a:t>modelo de procesos.</a:t>
            </a:r>
          </a:p>
          <a:p>
            <a:pPr marL="50800" indent="0" algn="just">
              <a:buNone/>
            </a:pPr>
            <a:endParaRPr lang="es-CL" dirty="0"/>
          </a:p>
        </p:txBody>
      </p:sp>
      <p:sp>
        <p:nvSpPr>
          <p:cNvPr id="8" name="Marcador de texto 2">
            <a:extLst>
              <a:ext uri="{FF2B5EF4-FFF2-40B4-BE49-F238E27FC236}">
                <a16:creationId xmlns:a16="http://schemas.microsoft.com/office/drawing/2014/main" xmlns="" id="{9F6E16AA-3D3B-4228-82B7-0F0BF75B8C6F}"/>
              </a:ext>
            </a:extLst>
          </p:cNvPr>
          <p:cNvSpPr txBox="1">
            <a:spLocks/>
          </p:cNvSpPr>
          <p:nvPr/>
        </p:nvSpPr>
        <p:spPr>
          <a:xfrm>
            <a:off x="1" y="5341649"/>
            <a:ext cx="6422165" cy="149612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pPr algn="just"/>
            <a:r>
              <a:rPr lang="es-CL" b="1" dirty="0"/>
              <a:t>Un modelo de dominio </a:t>
            </a:r>
            <a:r>
              <a:rPr lang="es-CL" dirty="0"/>
              <a:t>nos podrá indicar el alcance de la solución según </a:t>
            </a:r>
            <a:r>
              <a:rPr lang="es-CL" b="1" dirty="0"/>
              <a:t>los objetos que considera el software.</a:t>
            </a:r>
            <a:endParaRPr lang="es-CL" dirty="0"/>
          </a:p>
        </p:txBody>
      </p:sp>
      <p:pic>
        <p:nvPicPr>
          <p:cNvPr id="9" name="Imagen 8">
            <a:extLst>
              <a:ext uri="{FF2B5EF4-FFF2-40B4-BE49-F238E27FC236}">
                <a16:creationId xmlns:a16="http://schemas.microsoft.com/office/drawing/2014/main" xmlns="" id="{4C61ABD2-BF77-4127-A11D-69B7A1D9063C}"/>
              </a:ext>
            </a:extLst>
          </p:cNvPr>
          <p:cNvPicPr>
            <a:picLocks noChangeAspect="1"/>
          </p:cNvPicPr>
          <p:nvPr/>
        </p:nvPicPr>
        <p:blipFill>
          <a:blip r:embed="rId2"/>
          <a:stretch>
            <a:fillRect/>
          </a:stretch>
        </p:blipFill>
        <p:spPr>
          <a:xfrm>
            <a:off x="823417" y="3682046"/>
            <a:ext cx="1218514" cy="1066200"/>
          </a:xfrm>
          <a:prstGeom prst="rect">
            <a:avLst/>
          </a:prstGeom>
        </p:spPr>
      </p:pic>
      <p:pic>
        <p:nvPicPr>
          <p:cNvPr id="2050" name="Picture 2" descr="Resultado de imagen para modelo clases lucid chart">
            <a:extLst>
              <a:ext uri="{FF2B5EF4-FFF2-40B4-BE49-F238E27FC236}">
                <a16:creationId xmlns:a16="http://schemas.microsoft.com/office/drawing/2014/main" xmlns="" id="{9BA34713-B8B9-4FD7-8ED5-6FBEEE2B2A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179"/>
          <a:stretch/>
        </p:blipFill>
        <p:spPr bwMode="auto">
          <a:xfrm>
            <a:off x="6673517" y="5165186"/>
            <a:ext cx="1728503" cy="14961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requisitos diseño construccion software">
            <a:extLst>
              <a:ext uri="{FF2B5EF4-FFF2-40B4-BE49-F238E27FC236}">
                <a16:creationId xmlns:a16="http://schemas.microsoft.com/office/drawing/2014/main" xmlns="" id="{AC0E6E40-ECDA-4874-8198-8EC82D8B8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512" y="1151265"/>
            <a:ext cx="1877338" cy="177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12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8DE0C5-F5D2-405B-95C3-4F9B355F2E91}"/>
              </a:ext>
            </a:extLst>
          </p:cNvPr>
          <p:cNvSpPr>
            <a:spLocks noGrp="1"/>
          </p:cNvSpPr>
          <p:nvPr>
            <p:ph type="title"/>
          </p:nvPr>
        </p:nvSpPr>
        <p:spPr/>
        <p:txBody>
          <a:bodyPr/>
          <a:lstStyle/>
          <a:p>
            <a:r>
              <a:rPr lang="es-ES_tradnl" dirty="0"/>
              <a:t>El diseño del software</a:t>
            </a:r>
            <a:endParaRPr lang="es-CL" dirty="0"/>
          </a:p>
        </p:txBody>
      </p:sp>
      <p:sp>
        <p:nvSpPr>
          <p:cNvPr id="3" name="Marcador de texto 2">
            <a:extLst>
              <a:ext uri="{FF2B5EF4-FFF2-40B4-BE49-F238E27FC236}">
                <a16:creationId xmlns:a16="http://schemas.microsoft.com/office/drawing/2014/main" xmlns="" id="{3DB7F108-1D01-4DE3-8587-A752DF9C7A88}"/>
              </a:ext>
            </a:extLst>
          </p:cNvPr>
          <p:cNvSpPr>
            <a:spLocks noGrp="1"/>
          </p:cNvSpPr>
          <p:nvPr>
            <p:ph type="body" idx="1"/>
          </p:nvPr>
        </p:nvSpPr>
        <p:spPr/>
        <p:txBody>
          <a:bodyPr/>
          <a:lstStyle/>
          <a:p>
            <a:pPr algn="just"/>
            <a:r>
              <a:rPr lang="es-CL" dirty="0"/>
              <a:t>La base conocimiento de la Ingeniería de software define el diseño como "</a:t>
            </a:r>
            <a:r>
              <a:rPr lang="es-CL" b="1" dirty="0"/>
              <a:t>el proceso de definición la arquitectura, componentes, interfaces y otras características de un sistema o componente</a:t>
            </a:r>
            <a:r>
              <a:rPr lang="es-CL" dirty="0"/>
              <a:t>“.</a:t>
            </a:r>
          </a:p>
          <a:p>
            <a:pPr algn="just"/>
            <a:r>
              <a:rPr lang="es-CL" dirty="0"/>
              <a:t>En este proceso de diseño los requisitos de software son analizados para producir una </a:t>
            </a:r>
            <a:r>
              <a:rPr lang="es-CL" sz="2800" b="1" dirty="0"/>
              <a:t>descripción de la estructura interna de la solución de software</a:t>
            </a:r>
            <a:r>
              <a:rPr lang="es-CL" dirty="0"/>
              <a:t>, la cual servirá de base para su construcción. </a:t>
            </a:r>
          </a:p>
          <a:p>
            <a:pPr algn="just"/>
            <a:r>
              <a:rPr lang="es-CL" b="1" dirty="0"/>
              <a:t>Es aquí donde los modelos nos permitirán generar las descripciones antes señaladas.</a:t>
            </a:r>
          </a:p>
        </p:txBody>
      </p:sp>
      <p:pic>
        <p:nvPicPr>
          <p:cNvPr id="4" name="Imagen 3">
            <a:extLst>
              <a:ext uri="{FF2B5EF4-FFF2-40B4-BE49-F238E27FC236}">
                <a16:creationId xmlns:a16="http://schemas.microsoft.com/office/drawing/2014/main" xmlns="" id="{C47AB55A-D49F-479A-BB18-024E8EC59D1B}"/>
              </a:ext>
            </a:extLst>
          </p:cNvPr>
          <p:cNvPicPr>
            <a:picLocks noChangeAspect="1"/>
          </p:cNvPicPr>
          <p:nvPr/>
        </p:nvPicPr>
        <p:blipFill>
          <a:blip r:embed="rId2"/>
          <a:stretch>
            <a:fillRect/>
          </a:stretch>
        </p:blipFill>
        <p:spPr>
          <a:xfrm>
            <a:off x="3347930" y="5172933"/>
            <a:ext cx="1905675" cy="1383970"/>
          </a:xfrm>
          <a:prstGeom prst="rect">
            <a:avLst/>
          </a:prstGeom>
        </p:spPr>
      </p:pic>
      <p:pic>
        <p:nvPicPr>
          <p:cNvPr id="6" name="Picture 4" descr="Resultado de imagen para modelo datos lucidchart">
            <a:extLst>
              <a:ext uri="{FF2B5EF4-FFF2-40B4-BE49-F238E27FC236}">
                <a16:creationId xmlns:a16="http://schemas.microsoft.com/office/drawing/2014/main" xmlns="" id="{B40EACD9-1CC0-4918-986D-4214EA027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182" y="5073735"/>
            <a:ext cx="2094118" cy="1683670"/>
          </a:xfrm>
          <a:prstGeom prst="rect">
            <a:avLst/>
          </a:prstGeom>
          <a:solidFill>
            <a:schemeClr val="accent2"/>
          </a:solidFill>
        </p:spPr>
      </p:pic>
      <p:pic>
        <p:nvPicPr>
          <p:cNvPr id="1028" name="Picture 4" descr="Resultado de imagen para pmbok">
            <a:extLst>
              <a:ext uri="{FF2B5EF4-FFF2-40B4-BE49-F238E27FC236}">
                <a16:creationId xmlns:a16="http://schemas.microsoft.com/office/drawing/2014/main" xmlns="" id="{78D816DD-B4BD-4684-8AED-F203F7CF6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17" y="5590350"/>
            <a:ext cx="1943336" cy="66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302D682-CB85-4658-A8EE-828A0C0F10F8}"/>
              </a:ext>
            </a:extLst>
          </p:cNvPr>
          <p:cNvSpPr>
            <a:spLocks noGrp="1"/>
          </p:cNvSpPr>
          <p:nvPr>
            <p:ph type="title"/>
          </p:nvPr>
        </p:nvSpPr>
        <p:spPr/>
        <p:txBody>
          <a:bodyPr/>
          <a:lstStyle/>
          <a:p>
            <a:r>
              <a:rPr lang="es-ES_tradnl" dirty="0"/>
              <a:t>¿Que genera el diseño?</a:t>
            </a:r>
            <a:endParaRPr lang="es-CL" dirty="0"/>
          </a:p>
        </p:txBody>
      </p:sp>
      <p:sp>
        <p:nvSpPr>
          <p:cNvPr id="3" name="Marcador de texto 2">
            <a:extLst>
              <a:ext uri="{FF2B5EF4-FFF2-40B4-BE49-F238E27FC236}">
                <a16:creationId xmlns:a16="http://schemas.microsoft.com/office/drawing/2014/main" xmlns="" id="{F0CEE059-75C0-451F-B891-54AB3CC91A4E}"/>
              </a:ext>
            </a:extLst>
          </p:cNvPr>
          <p:cNvSpPr>
            <a:spLocks noGrp="1"/>
          </p:cNvSpPr>
          <p:nvPr>
            <p:ph type="body" idx="1"/>
          </p:nvPr>
        </p:nvSpPr>
        <p:spPr/>
        <p:txBody>
          <a:bodyPr/>
          <a:lstStyle/>
          <a:p>
            <a:pPr algn="just"/>
            <a:r>
              <a:rPr lang="es-CL" dirty="0"/>
              <a:t>Producto del proceso de diseño obtendremos:</a:t>
            </a:r>
          </a:p>
          <a:p>
            <a:pPr lvl="1" algn="just"/>
            <a:r>
              <a:rPr lang="es-CL" sz="2400" dirty="0"/>
              <a:t>Una descripción de la arquitectura del software señalando cómo se descompone el software, cómo estará organizado en sus componentes  y las interfaces entre esos componentes, como una visión de alto nivel.</a:t>
            </a:r>
          </a:p>
          <a:p>
            <a:pPr lvl="1" algn="just"/>
            <a:r>
              <a:rPr lang="es-CL" sz="2400" dirty="0"/>
              <a:t>Los componentes a un nivel de detalle de tal forma que permitan  su construcción. </a:t>
            </a:r>
          </a:p>
        </p:txBody>
      </p:sp>
      <p:pic>
        <p:nvPicPr>
          <p:cNvPr id="3074" name="Picture 2" descr="Resultado de imagen para modelo datos lucidchart">
            <a:extLst>
              <a:ext uri="{FF2B5EF4-FFF2-40B4-BE49-F238E27FC236}">
                <a16:creationId xmlns:a16="http://schemas.microsoft.com/office/drawing/2014/main" xmlns="" id="{261543DF-696E-4C5A-93A4-87F385DBA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050" y="3815347"/>
            <a:ext cx="3961899" cy="28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27413"/>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themeOverride>
</file>

<file path=docProps/app.xml><?xml version="1.0" encoding="utf-8"?>
<Properties xmlns="http://schemas.openxmlformats.org/officeDocument/2006/extended-properties" xmlns:vt="http://schemas.openxmlformats.org/officeDocument/2006/docPropsVTypes">
  <Template/>
  <TotalTime>2630</TotalTime>
  <Words>3491</Words>
  <Application>Microsoft Office PowerPoint</Application>
  <PresentationFormat>Presentación en pantalla (4:3)</PresentationFormat>
  <Paragraphs>204</Paragraphs>
  <Slides>67</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67</vt:i4>
      </vt:variant>
    </vt:vector>
  </HeadingPairs>
  <TitlesOfParts>
    <vt:vector size="76" baseType="lpstr">
      <vt:lpstr>Arial</vt:lpstr>
      <vt:lpstr>Bebas Neue</vt:lpstr>
      <vt:lpstr>Roboto Condensed</vt:lpstr>
      <vt:lpstr>Roboto</vt:lpstr>
      <vt:lpstr>Franklin Gothic</vt:lpstr>
      <vt:lpstr>Calibri</vt:lpstr>
      <vt:lpstr>Candara</vt:lpstr>
      <vt:lpstr>Roboto Mono</vt:lpstr>
      <vt:lpstr>Tema de Office</vt:lpstr>
      <vt:lpstr>Ingeniería de Software</vt:lpstr>
      <vt:lpstr>Presentación de PowerPoint</vt:lpstr>
      <vt:lpstr>DISEÑANDO NUESTRO SOFTWARE</vt:lpstr>
      <vt:lpstr>¿en que estábamos….?</vt:lpstr>
      <vt:lpstr>Necesitamos Modelar!!!!</vt:lpstr>
      <vt:lpstr>Modelamiento del software</vt:lpstr>
      <vt:lpstr>Modelando Software</vt:lpstr>
      <vt:lpstr>El diseño del software</vt:lpstr>
      <vt:lpstr>¿Que genera el diseño?</vt:lpstr>
      <vt:lpstr>¿en que más ayuda?</vt:lpstr>
      <vt:lpstr>Principios de diseño</vt:lpstr>
      <vt:lpstr>Abstracción</vt:lpstr>
      <vt:lpstr>Acoplamiento</vt:lpstr>
      <vt:lpstr>Cohesión</vt:lpstr>
      <vt:lpstr>Descomposición y modularidad</vt:lpstr>
      <vt:lpstr>Encapsulación</vt:lpstr>
      <vt:lpstr>Otros aspectos claves en un diseño de software</vt:lpstr>
      <vt:lpstr>Otros aspectos claves en un diseño de software</vt:lpstr>
      <vt:lpstr>Resumiendo…</vt:lpstr>
      <vt:lpstr>Estilos Arquitectónicos  y  Patrones de Diseño</vt:lpstr>
      <vt:lpstr>Estilos Arquitectónicos</vt:lpstr>
      <vt:lpstr>Algunos ejemplo de estilos</vt:lpstr>
      <vt:lpstr>Algunos ejemplo de estilos</vt:lpstr>
      <vt:lpstr>Patrones de Diseño</vt:lpstr>
      <vt:lpstr>Patrones de Diseño</vt:lpstr>
      <vt:lpstr>Objetivos de un patrón de Diseño</vt:lpstr>
      <vt:lpstr>Ejemplo de uso Singleton</vt:lpstr>
      <vt:lpstr>Ejemplo de uso Singleton</vt:lpstr>
      <vt:lpstr>Diseño de  Interfaz de  Usuario</vt:lpstr>
      <vt:lpstr>Diseño Interfaz Usuario</vt:lpstr>
      <vt:lpstr>Representando la  Interfaz de Usuario </vt:lpstr>
      <vt:lpstr>Prototipado</vt:lpstr>
      <vt:lpstr>Prototipos</vt:lpstr>
      <vt:lpstr>Técnicas de Prototipado</vt:lpstr>
      <vt:lpstr>Alta Fidelidad</vt:lpstr>
      <vt:lpstr>Presentación de PowerPoint</vt:lpstr>
      <vt:lpstr>Prototipos dinámicos</vt:lpstr>
      <vt:lpstr>Prototipos dinámicos</vt:lpstr>
      <vt:lpstr>Herramientas para los prototipos</vt:lpstr>
      <vt:lpstr>Usabilidad</vt:lpstr>
      <vt:lpstr>Usabilidad</vt:lpstr>
      <vt:lpstr>¿Mi app posee usabilidad?</vt:lpstr>
      <vt:lpstr>Técnicas de evaluación</vt:lpstr>
      <vt:lpstr>Evaluación de usabilidad heurística</vt:lpstr>
      <vt:lpstr>1 Visibilidad del estado del sistema</vt:lpstr>
      <vt:lpstr>2 Relación entre el sistema y el mundo real</vt:lpstr>
      <vt:lpstr>3 Control y libertad del usuario</vt:lpstr>
      <vt:lpstr>4 Consistencia y estándares</vt:lpstr>
      <vt:lpstr>5 Prevención de errores</vt:lpstr>
      <vt:lpstr>6 Reconocer antes que recordar.</vt:lpstr>
      <vt:lpstr>7 Flexibilidad y eficiencia de uso.</vt:lpstr>
      <vt:lpstr>8 Diseño estético y minimalista</vt:lpstr>
      <vt:lpstr>9 Ayudar a los usuarios a reconocer.</vt:lpstr>
      <vt:lpstr>10 Ayuda y documentación.</vt:lpstr>
      <vt:lpstr>Accesibilidad</vt:lpstr>
      <vt:lpstr>Accesibilidad</vt:lpstr>
      <vt:lpstr>Principios del Diseño UI</vt:lpstr>
      <vt:lpstr>Perceptibilidad</vt:lpstr>
      <vt:lpstr>Perceptibilidad</vt:lpstr>
      <vt:lpstr>Operatibilidad</vt:lpstr>
      <vt:lpstr>Operatibilidad</vt:lpstr>
      <vt:lpstr>Comprensibilidad</vt:lpstr>
      <vt:lpstr>Robustez</vt:lpstr>
      <vt:lpstr>Evaluando la  Interfaz de Usuario</vt:lpstr>
      <vt:lpstr>Evaluando la  Interfaz de Usuario</vt:lpstr>
      <vt:lpstr>Resumen</vt:lpstr>
      <vt:lpstr>Actividad  Práctica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Manuela Jimenez A.</cp:lastModifiedBy>
  <cp:revision>100</cp:revision>
  <dcterms:modified xsi:type="dcterms:W3CDTF">2020-02-19T20:39:39Z</dcterms:modified>
</cp:coreProperties>
</file>